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comments/comment1.xml" ContentType="application/vnd.openxmlformats-officedocument.presentationml.comments+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notesMasterIdLst>
    <p:notesMasterId r:id="rId64"/>
  </p:notesMasterIdLst>
  <p:sldIdLst>
    <p:sldId id="256" r:id="rId2"/>
    <p:sldId id="257" r:id="rId3"/>
    <p:sldId id="258" r:id="rId4"/>
    <p:sldId id="259" r:id="rId5"/>
    <p:sldId id="260" r:id="rId6"/>
    <p:sldId id="261" r:id="rId7"/>
    <p:sldId id="263" r:id="rId8"/>
    <p:sldId id="262" r:id="rId9"/>
    <p:sldId id="265" r:id="rId10"/>
    <p:sldId id="264" r:id="rId11"/>
    <p:sldId id="266" r:id="rId12"/>
    <p:sldId id="267" r:id="rId13"/>
    <p:sldId id="299" r:id="rId14"/>
    <p:sldId id="268" r:id="rId15"/>
    <p:sldId id="269" r:id="rId16"/>
    <p:sldId id="270" r:id="rId17"/>
    <p:sldId id="272" r:id="rId18"/>
    <p:sldId id="273" r:id="rId19"/>
    <p:sldId id="274" r:id="rId20"/>
    <p:sldId id="275" r:id="rId21"/>
    <p:sldId id="276" r:id="rId22"/>
    <p:sldId id="277" r:id="rId23"/>
    <p:sldId id="278" r:id="rId24"/>
    <p:sldId id="280" r:id="rId25"/>
    <p:sldId id="281" r:id="rId26"/>
    <p:sldId id="282" r:id="rId27"/>
    <p:sldId id="279" r:id="rId28"/>
    <p:sldId id="295" r:id="rId29"/>
    <p:sldId id="283" r:id="rId30"/>
    <p:sldId id="284" r:id="rId31"/>
    <p:sldId id="285" r:id="rId32"/>
    <p:sldId id="304" r:id="rId33"/>
    <p:sldId id="307" r:id="rId34"/>
    <p:sldId id="303" r:id="rId35"/>
    <p:sldId id="294" r:id="rId36"/>
    <p:sldId id="296" r:id="rId37"/>
    <p:sldId id="288" r:id="rId38"/>
    <p:sldId id="289" r:id="rId39"/>
    <p:sldId id="308" r:id="rId40"/>
    <p:sldId id="318" r:id="rId41"/>
    <p:sldId id="319" r:id="rId42"/>
    <p:sldId id="320" r:id="rId43"/>
    <p:sldId id="321" r:id="rId44"/>
    <p:sldId id="322" r:id="rId45"/>
    <p:sldId id="297" r:id="rId46"/>
    <p:sldId id="311" r:id="rId47"/>
    <p:sldId id="286" r:id="rId48"/>
    <p:sldId id="287" r:id="rId49"/>
    <p:sldId id="314" r:id="rId50"/>
    <p:sldId id="317" r:id="rId51"/>
    <p:sldId id="313" r:id="rId52"/>
    <p:sldId id="316" r:id="rId53"/>
    <p:sldId id="309" r:id="rId54"/>
    <p:sldId id="310" r:id="rId55"/>
    <p:sldId id="298" r:id="rId56"/>
    <p:sldId id="290" r:id="rId57"/>
    <p:sldId id="291" r:id="rId58"/>
    <p:sldId id="292" r:id="rId59"/>
    <p:sldId id="293" r:id="rId60"/>
    <p:sldId id="300" r:id="rId61"/>
    <p:sldId id="301" r:id="rId62"/>
    <p:sldId id="302" r:id="rId6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lotta Hemlin" initials="CH" lastIdx="1" clrIdx="0">
    <p:extLst>
      <p:ext uri="{19B8F6BF-5375-455C-9EA6-DF929625EA0E}">
        <p15:presenceInfo xmlns:p15="http://schemas.microsoft.com/office/powerpoint/2012/main" xmlns="" userId="S-1-5-21-1183429014-854117858-3752016581-323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00" autoAdjust="0"/>
    <p:restoredTop sz="94660"/>
  </p:normalViewPr>
  <p:slideViewPr>
    <p:cSldViewPr snapToGrid="0">
      <p:cViewPr varScale="1">
        <p:scale>
          <a:sx n="116" d="100"/>
          <a:sy n="116" d="100"/>
        </p:scale>
        <p:origin x="-678"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4-02-28T12:15:03.142" idx="1">
    <p:pos x="10" y="10"/>
    <p:text/>
    <p:extLst>
      <p:ext uri="{C676402C-5697-4E1C-873F-D02D1690AC5C}">
        <p15:threadingInfo xmlns:p15="http://schemas.microsoft.com/office/powerpoint/2012/main" xmlns=""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79E65D-4B4E-4551-BFC0-CAD082C96CB0}" type="datetimeFigureOut">
              <a:rPr lang="sv-SE" smtClean="0"/>
              <a:pPr/>
              <a:t>2014-08-17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E838CC-70F0-47A4-ADC3-812C7AD5E041}" type="slidenum">
              <a:rPr lang="sv-SE" smtClean="0"/>
              <a:pPr/>
              <a:t>‹#›</a:t>
            </a:fld>
            <a:endParaRPr lang="sv-SE"/>
          </a:p>
        </p:txBody>
      </p:sp>
    </p:spTree>
    <p:extLst>
      <p:ext uri="{BB962C8B-B14F-4D97-AF65-F5344CB8AC3E}">
        <p14:creationId xmlns:p14="http://schemas.microsoft.com/office/powerpoint/2010/main" xmlns="" val="3687385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CE838CC-70F0-47A4-ADC3-812C7AD5E041}" type="slidenum">
              <a:rPr lang="sv-SE" smtClean="0"/>
              <a:pPr/>
              <a:t>1</a:t>
            </a:fld>
            <a:endParaRPr lang="sv-SE"/>
          </a:p>
        </p:txBody>
      </p:sp>
    </p:spTree>
    <p:extLst>
      <p:ext uri="{BB962C8B-B14F-4D97-AF65-F5344CB8AC3E}">
        <p14:creationId xmlns:p14="http://schemas.microsoft.com/office/powerpoint/2010/main" xmlns="" val="3833936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CE838CC-70F0-47A4-ADC3-812C7AD5E041}" type="slidenum">
              <a:rPr lang="sv-SE" smtClean="0"/>
              <a:pPr/>
              <a:t>4</a:t>
            </a:fld>
            <a:endParaRPr lang="sv-SE"/>
          </a:p>
        </p:txBody>
      </p:sp>
    </p:spTree>
    <p:extLst>
      <p:ext uri="{BB962C8B-B14F-4D97-AF65-F5344CB8AC3E}">
        <p14:creationId xmlns:p14="http://schemas.microsoft.com/office/powerpoint/2010/main" xmlns="" val="4252933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CE838CC-70F0-47A4-ADC3-812C7AD5E041}" type="slidenum">
              <a:rPr lang="sv-SE" smtClean="0"/>
              <a:pPr/>
              <a:t>8</a:t>
            </a:fld>
            <a:endParaRPr lang="sv-SE"/>
          </a:p>
        </p:txBody>
      </p:sp>
    </p:spTree>
    <p:extLst>
      <p:ext uri="{BB962C8B-B14F-4D97-AF65-F5344CB8AC3E}">
        <p14:creationId xmlns:p14="http://schemas.microsoft.com/office/powerpoint/2010/main" xmlns="" val="453704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CE838CC-70F0-47A4-ADC3-812C7AD5E041}" type="slidenum">
              <a:rPr lang="sv-SE" smtClean="0"/>
              <a:pPr/>
              <a:t>18</a:t>
            </a:fld>
            <a:endParaRPr lang="sv-SE"/>
          </a:p>
        </p:txBody>
      </p:sp>
    </p:spTree>
    <p:extLst>
      <p:ext uri="{BB962C8B-B14F-4D97-AF65-F5344CB8AC3E}">
        <p14:creationId xmlns:p14="http://schemas.microsoft.com/office/powerpoint/2010/main" xmlns="" val="3367472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CE838CC-70F0-47A4-ADC3-812C7AD5E041}" type="slidenum">
              <a:rPr lang="sv-SE" smtClean="0"/>
              <a:pPr/>
              <a:t>30</a:t>
            </a:fld>
            <a:endParaRPr lang="sv-SE"/>
          </a:p>
        </p:txBody>
      </p:sp>
    </p:spTree>
    <p:extLst>
      <p:ext uri="{BB962C8B-B14F-4D97-AF65-F5344CB8AC3E}">
        <p14:creationId xmlns:p14="http://schemas.microsoft.com/office/powerpoint/2010/main" xmlns="" val="8255976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sv-SE" smtClean="0"/>
              <a:t>Klicka här för att ändra format</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4BB4DF20-AE24-4A80-BA0F-1E2927A6D38A}" type="datetime1">
              <a:rPr lang="en-US" smtClean="0"/>
              <a:pPr/>
              <a:t>8/17/2014</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r>
              <a:rPr lang="en-US" smtClean="0"/>
              <a:t>Charlotta Hemlin, Bergvretenskolan, Enköping</a:t>
            </a:r>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Vertical Text Placeholder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B3BA8AE8-A382-4683-A653-EA3C37CCE68F}" type="datetime1">
              <a:rPr lang="en-US" smtClean="0"/>
              <a:pPr/>
              <a:t>8/17/2014</a:t>
            </a:fld>
            <a:endParaRPr lang="en-US" dirty="0"/>
          </a:p>
        </p:txBody>
      </p:sp>
      <p:sp>
        <p:nvSpPr>
          <p:cNvPr id="5" name="Footer Placeholder 4"/>
          <p:cNvSpPr>
            <a:spLocks noGrp="1"/>
          </p:cNvSpPr>
          <p:nvPr>
            <p:ph type="ftr" sz="quarter" idx="11"/>
          </p:nvPr>
        </p:nvSpPr>
        <p:spPr/>
        <p:txBody>
          <a:bodyPr/>
          <a:lstStyle/>
          <a:p>
            <a:r>
              <a:rPr lang="en-US" smtClean="0"/>
              <a:t>Charlotta Hemlin, Bergvretenskolan, Enköping</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sv-SE" smtClean="0"/>
              <a:t>Klicka här för att ändra format</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B38BDAF0-DC85-43E2-8ACA-7532C1DB7096}" type="datetime1">
              <a:rPr lang="en-US" smtClean="0"/>
              <a:pPr/>
              <a:t>8/17/2014</a:t>
            </a:fld>
            <a:endParaRPr lang="en-US" dirty="0"/>
          </a:p>
        </p:txBody>
      </p:sp>
      <p:sp>
        <p:nvSpPr>
          <p:cNvPr id="5" name="Footer Placeholder 4"/>
          <p:cNvSpPr>
            <a:spLocks noGrp="1"/>
          </p:cNvSpPr>
          <p:nvPr>
            <p:ph type="ftr" sz="quarter" idx="11"/>
          </p:nvPr>
        </p:nvSpPr>
        <p:spPr/>
        <p:txBody>
          <a:bodyPr/>
          <a:lstStyle/>
          <a:p>
            <a:r>
              <a:rPr lang="en-US" smtClean="0"/>
              <a:t>Charlotta Hemlin, Bergvretenskolan, Enköping</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Content Placeholder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Date Placeholder 6"/>
          <p:cNvSpPr>
            <a:spLocks noGrp="1"/>
          </p:cNvSpPr>
          <p:nvPr>
            <p:ph type="dt" sz="half" idx="10"/>
          </p:nvPr>
        </p:nvSpPr>
        <p:spPr/>
        <p:txBody>
          <a:bodyPr/>
          <a:lstStyle/>
          <a:p>
            <a:fld id="{1C4500E8-1CB2-46A3-A33C-0C926311F2F7}" type="datetime1">
              <a:rPr lang="en-US" smtClean="0"/>
              <a:pPr/>
              <a:t>8/17/2014</a:t>
            </a:fld>
            <a:endParaRPr lang="en-US" dirty="0"/>
          </a:p>
        </p:txBody>
      </p:sp>
      <p:sp>
        <p:nvSpPr>
          <p:cNvPr id="8" name="Footer Placeholder 7"/>
          <p:cNvSpPr>
            <a:spLocks noGrp="1"/>
          </p:cNvSpPr>
          <p:nvPr>
            <p:ph type="ftr" sz="quarter" idx="11"/>
          </p:nvPr>
        </p:nvSpPr>
        <p:spPr/>
        <p:txBody>
          <a:bodyPr/>
          <a:lstStyle/>
          <a:p>
            <a:r>
              <a:rPr lang="en-US" smtClean="0"/>
              <a:t>Charlotta Hemlin, Bergvretenskolan, Enköping</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sv-SE" smtClean="0"/>
              <a:t>Klicka här för att ändra format</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6EB438F5-F048-4AEF-9BD6-3F295D8098B3}" type="datetime1">
              <a:rPr lang="en-US" smtClean="0"/>
              <a:pPr/>
              <a:t>8/17/2014</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r>
              <a:rPr lang="en-US" smtClean="0"/>
              <a:t>Charlotta Hemlin, Bergvretenskolan, Enköping</a:t>
            </a:r>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v-SE" smtClean="0"/>
              <a:t>Klicka här för att ändra format</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Date Placeholder 4"/>
          <p:cNvSpPr>
            <a:spLocks noGrp="1"/>
          </p:cNvSpPr>
          <p:nvPr>
            <p:ph type="dt" sz="half" idx="10"/>
          </p:nvPr>
        </p:nvSpPr>
        <p:spPr/>
        <p:txBody>
          <a:bodyPr/>
          <a:lstStyle/>
          <a:p>
            <a:fld id="{75F63895-8E26-4FE5-B157-AEA278CF78F9}" type="datetime1">
              <a:rPr lang="en-US" smtClean="0"/>
              <a:pPr/>
              <a:t>8/17/2014</a:t>
            </a:fld>
            <a:endParaRPr lang="en-US" dirty="0"/>
          </a:p>
        </p:txBody>
      </p:sp>
      <p:sp>
        <p:nvSpPr>
          <p:cNvPr id="6" name="Footer Placeholder 5"/>
          <p:cNvSpPr>
            <a:spLocks noGrp="1"/>
          </p:cNvSpPr>
          <p:nvPr>
            <p:ph type="ftr" sz="quarter" idx="11"/>
          </p:nvPr>
        </p:nvSpPr>
        <p:spPr/>
        <p:txBody>
          <a:bodyPr/>
          <a:lstStyle/>
          <a:p>
            <a:r>
              <a:rPr lang="en-US" smtClean="0"/>
              <a:t>Charlotta Hemlin, Bergvretenskolan, Enköping</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Date Placeholder 6"/>
          <p:cNvSpPr>
            <a:spLocks noGrp="1"/>
          </p:cNvSpPr>
          <p:nvPr>
            <p:ph type="dt" sz="half" idx="10"/>
          </p:nvPr>
        </p:nvSpPr>
        <p:spPr/>
        <p:txBody>
          <a:bodyPr/>
          <a:lstStyle/>
          <a:p>
            <a:fld id="{D29AAADE-65F4-4320-88F6-31F3DF29C22B}" type="datetime1">
              <a:rPr lang="en-US" smtClean="0"/>
              <a:pPr/>
              <a:t>8/17/2014</a:t>
            </a:fld>
            <a:endParaRPr lang="en-US" dirty="0"/>
          </a:p>
        </p:txBody>
      </p:sp>
      <p:sp>
        <p:nvSpPr>
          <p:cNvPr id="8" name="Footer Placeholder 7"/>
          <p:cNvSpPr>
            <a:spLocks noGrp="1"/>
          </p:cNvSpPr>
          <p:nvPr>
            <p:ph type="ftr" sz="quarter" idx="11"/>
          </p:nvPr>
        </p:nvSpPr>
        <p:spPr/>
        <p:txBody>
          <a:bodyPr/>
          <a:lstStyle/>
          <a:p>
            <a:r>
              <a:rPr lang="en-US" smtClean="0"/>
              <a:t>Charlotta Hemlin, Bergvretenskolan, Enköping</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Date Placeholder 2"/>
          <p:cNvSpPr>
            <a:spLocks noGrp="1"/>
          </p:cNvSpPr>
          <p:nvPr>
            <p:ph type="dt" sz="half" idx="10"/>
          </p:nvPr>
        </p:nvSpPr>
        <p:spPr/>
        <p:txBody>
          <a:bodyPr/>
          <a:lstStyle/>
          <a:p>
            <a:fld id="{F5C9C2CB-5F3E-4F4B-BB47-2BEECC33E1BC}" type="datetime1">
              <a:rPr lang="en-US" smtClean="0"/>
              <a:pPr/>
              <a:t>8/17/2014</a:t>
            </a:fld>
            <a:endParaRPr lang="en-US" dirty="0"/>
          </a:p>
        </p:txBody>
      </p:sp>
      <p:sp>
        <p:nvSpPr>
          <p:cNvPr id="4" name="Footer Placeholder 3"/>
          <p:cNvSpPr>
            <a:spLocks noGrp="1"/>
          </p:cNvSpPr>
          <p:nvPr>
            <p:ph type="ftr" sz="quarter" idx="11"/>
          </p:nvPr>
        </p:nvSpPr>
        <p:spPr/>
        <p:txBody>
          <a:bodyPr/>
          <a:lstStyle/>
          <a:p>
            <a:r>
              <a:rPr lang="en-US" smtClean="0"/>
              <a:t>Charlotta Hemlin, Bergvretenskolan, Enköping</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C7492A-A716-4E14-BD78-306A550F077D}" type="datetime1">
              <a:rPr lang="en-US" smtClean="0"/>
              <a:pPr/>
              <a:t>8/17/2014</a:t>
            </a:fld>
            <a:endParaRPr lang="en-US" dirty="0"/>
          </a:p>
        </p:txBody>
      </p:sp>
      <p:sp>
        <p:nvSpPr>
          <p:cNvPr id="3" name="Footer Placeholder 2"/>
          <p:cNvSpPr>
            <a:spLocks noGrp="1"/>
          </p:cNvSpPr>
          <p:nvPr>
            <p:ph type="ftr" sz="quarter" idx="11"/>
          </p:nvPr>
        </p:nvSpPr>
        <p:spPr/>
        <p:txBody>
          <a:bodyPr/>
          <a:lstStyle/>
          <a:p>
            <a:r>
              <a:rPr lang="en-US" smtClean="0"/>
              <a:t>Charlotta Hemlin, Bergvretenskolan, Enköping</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ehåll med bildtext">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sv-SE" smtClean="0"/>
              <a:t>Klicka här för att ändra format</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8" name="Date Placeholder 7"/>
          <p:cNvSpPr>
            <a:spLocks noGrp="1"/>
          </p:cNvSpPr>
          <p:nvPr>
            <p:ph type="dt" sz="half" idx="10"/>
          </p:nvPr>
        </p:nvSpPr>
        <p:spPr/>
        <p:txBody>
          <a:bodyPr/>
          <a:lstStyle/>
          <a:p>
            <a:fld id="{CC91ABB2-0EAA-405D-9EBC-899BFB153A9D}" type="datetime1">
              <a:rPr lang="en-US" smtClean="0"/>
              <a:pPr/>
              <a:t>8/17/2014</a:t>
            </a:fld>
            <a:endParaRPr lang="en-US" dirty="0"/>
          </a:p>
        </p:txBody>
      </p:sp>
      <p:sp>
        <p:nvSpPr>
          <p:cNvPr id="9" name="Footer Placeholder 8"/>
          <p:cNvSpPr>
            <a:spLocks noGrp="1"/>
          </p:cNvSpPr>
          <p:nvPr>
            <p:ph type="ftr" sz="quarter" idx="11"/>
          </p:nvPr>
        </p:nvSpPr>
        <p:spPr/>
        <p:txBody>
          <a:bodyPr/>
          <a:lstStyle>
            <a:lvl1pPr algn="r">
              <a:defRPr/>
            </a:lvl1pPr>
          </a:lstStyle>
          <a:p>
            <a:r>
              <a:rPr lang="en-US" smtClean="0"/>
              <a:t>Charlotta Hemlin, Bergvretenskolan, Enköping</a:t>
            </a:r>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sv-SE" smtClean="0"/>
              <a:t>Klicka här för att ändra format</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06D8B774-98B7-458E-B0AA-4DB0B3AC18F9}" type="datetime1">
              <a:rPr lang="en-US" smtClean="0"/>
              <a:pPr/>
              <a:t>8/17/2014</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r>
              <a:rPr lang="en-US" smtClean="0"/>
              <a:t>Charlotta Hemlin, Bergvretenskolan, Enköping</a:t>
            </a:r>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sv-SE" smtClean="0"/>
              <a:t>Klicka här för att ändra format</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31741917-220F-44EC-B93A-DACF5B947AC8}" type="datetime1">
              <a:rPr lang="en-US" smtClean="0"/>
              <a:pPr/>
              <a:t>8/17/2014</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r>
              <a:rPr lang="en-US" smtClean="0"/>
              <a:t>Charlotta Hemlin, Bergvretenskolan, Enköping</a:t>
            </a:r>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3" Type="http://schemas.openxmlformats.org/officeDocument/2006/relationships/hyperlink" Target="http://www.youtube.com/watch?v=fevx7auiYug" TargetMode="External"/><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Strategier för läsförståelse</a:t>
            </a:r>
            <a:endParaRPr lang="sv-SE" dirty="0"/>
          </a:p>
        </p:txBody>
      </p:sp>
      <p:sp>
        <p:nvSpPr>
          <p:cNvPr id="3" name="Underrubrik 2"/>
          <p:cNvSpPr>
            <a:spLocks noGrp="1"/>
          </p:cNvSpPr>
          <p:nvPr>
            <p:ph type="subTitle" idx="1"/>
          </p:nvPr>
        </p:nvSpPr>
        <p:spPr/>
        <p:txBody>
          <a:bodyPr/>
          <a:lstStyle/>
          <a:p>
            <a:r>
              <a:rPr lang="sv-SE" dirty="0" smtClean="0"/>
              <a:t>- Så blir du en expertläsare</a:t>
            </a:r>
            <a:endParaRPr lang="sv-SE" dirty="0"/>
          </a:p>
        </p:txBody>
      </p:sp>
      <p:sp>
        <p:nvSpPr>
          <p:cNvPr id="4" name="Platshållare för sidfot 3"/>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39690137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err="1" smtClean="0"/>
              <a:t>Skämmerskans</a:t>
            </a:r>
            <a:r>
              <a:rPr lang="sv-SE" dirty="0" smtClean="0"/>
              <a:t> dotter</a:t>
            </a:r>
            <a:endParaRPr lang="sv-SE" dirty="0"/>
          </a:p>
        </p:txBody>
      </p:sp>
      <p:sp>
        <p:nvSpPr>
          <p:cNvPr id="3" name="Platshållare för innehåll 2"/>
          <p:cNvSpPr>
            <a:spLocks noGrp="1"/>
          </p:cNvSpPr>
          <p:nvPr>
            <p:ph idx="1"/>
          </p:nvPr>
        </p:nvSpPr>
        <p:spPr/>
        <p:txBody>
          <a:bodyPr/>
          <a:lstStyle/>
          <a:p>
            <a:endParaRPr lang="sv-SE" sz="2400" dirty="0" smtClean="0"/>
          </a:p>
          <a:p>
            <a:pPr marL="0" indent="0">
              <a:buNone/>
            </a:pPr>
            <a:r>
              <a:rPr lang="sv-SE" sz="2400" dirty="0" smtClean="0"/>
              <a:t>Använd strategin spågumman och förutspå vad boken kommer att handla om.</a:t>
            </a:r>
          </a:p>
          <a:p>
            <a:pPr marL="0" indent="0">
              <a:buNone/>
            </a:pPr>
            <a:endParaRPr lang="sv-SE" sz="2400" dirty="0"/>
          </a:p>
          <a:p>
            <a:r>
              <a:rPr lang="sv-SE" sz="2400" dirty="0" smtClean="0"/>
              <a:t>Vad säger titeln?</a:t>
            </a:r>
          </a:p>
          <a:p>
            <a:r>
              <a:rPr lang="sv-SE" sz="2400" dirty="0" smtClean="0"/>
              <a:t>Hur ser omslaget ut?</a:t>
            </a:r>
          </a:p>
          <a:p>
            <a:r>
              <a:rPr lang="sv-SE" sz="2400" dirty="0" smtClean="0"/>
              <a:t>Vem är författare?</a:t>
            </a:r>
          </a:p>
          <a:p>
            <a:r>
              <a:rPr lang="sv-SE" sz="2400" dirty="0" smtClean="0"/>
              <a:t>Vad säger baksidestexten?</a:t>
            </a:r>
          </a:p>
          <a:p>
            <a:endParaRPr lang="sv-SE" dirty="0" smtClean="0"/>
          </a:p>
        </p:txBody>
      </p:sp>
      <p:sp>
        <p:nvSpPr>
          <p:cNvPr id="4" name="Platshållare för sidfot 3"/>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38672659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err="1" smtClean="0"/>
              <a:t>Skämmerskans</a:t>
            </a:r>
            <a:r>
              <a:rPr lang="sv-SE" dirty="0" smtClean="0"/>
              <a:t> dotter</a:t>
            </a:r>
            <a:endParaRPr lang="sv-SE" dirty="0"/>
          </a:p>
        </p:txBody>
      </p:sp>
      <p:sp>
        <p:nvSpPr>
          <p:cNvPr id="4" name="Platshållare för innehåll 3"/>
          <p:cNvSpPr>
            <a:spLocks noGrp="1"/>
          </p:cNvSpPr>
          <p:nvPr>
            <p:ph sz="half" idx="2"/>
          </p:nvPr>
        </p:nvSpPr>
        <p:spPr>
          <a:xfrm>
            <a:off x="6370320" y="2103119"/>
            <a:ext cx="4370660" cy="2842367"/>
          </a:xfrm>
        </p:spPr>
        <p:txBody>
          <a:bodyPr>
            <a:normAutofit lnSpcReduction="10000"/>
          </a:bodyPr>
          <a:lstStyle/>
          <a:p>
            <a:endParaRPr lang="sv-SE" dirty="0" smtClean="0"/>
          </a:p>
          <a:p>
            <a:r>
              <a:rPr lang="sv-SE" sz="2400" dirty="0" smtClean="0"/>
              <a:t>Strängt taget var det väl inte Cillas fel att jag blev biten i armen av en drake. </a:t>
            </a:r>
          </a:p>
          <a:p>
            <a:endParaRPr lang="sv-SE" sz="2400" dirty="0"/>
          </a:p>
          <a:p>
            <a:r>
              <a:rPr lang="sv-SE" sz="2400" dirty="0" smtClean="0"/>
              <a:t>Vad händer sedan tror du?</a:t>
            </a:r>
          </a:p>
          <a:p>
            <a:endParaRPr lang="sv-SE" sz="2400" dirty="0"/>
          </a:p>
        </p:txBody>
      </p:sp>
      <p:pic>
        <p:nvPicPr>
          <p:cNvPr id="5" name="Platshållare för innehåll 4"/>
          <p:cNvPicPr>
            <a:picLocks noGrp="1" noChangeAspect="1"/>
          </p:cNvPicPr>
          <p:nvPr>
            <p:ph sz="half" idx="1"/>
          </p:nvPr>
        </p:nvPicPr>
        <p:blipFill>
          <a:blip r:embed="rId2">
            <a:extLst>
              <a:ext uri="{28A0092B-C50C-407E-A947-70E740481C1C}">
                <a14:useLocalDpi xmlns:a14="http://schemas.microsoft.com/office/drawing/2010/main" xmlns="" val="0"/>
              </a:ext>
            </a:extLst>
          </a:blip>
          <a:stretch>
            <a:fillRect/>
          </a:stretch>
        </p:blipFill>
        <p:spPr>
          <a:xfrm>
            <a:off x="1970468" y="2014194"/>
            <a:ext cx="2936382" cy="4375210"/>
          </a:xfrm>
          <a:prstGeom prst="rect">
            <a:avLst/>
          </a:prstGeom>
        </p:spPr>
      </p:pic>
      <p:sp>
        <p:nvSpPr>
          <p:cNvPr id="3" name="Platshållare för sidfot 2"/>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38293599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AVSTÄMNING</a:t>
            </a:r>
            <a:endParaRPr lang="sv-SE" dirty="0"/>
          </a:p>
        </p:txBody>
      </p:sp>
      <p:sp>
        <p:nvSpPr>
          <p:cNvPr id="3" name="Platshållare för innehåll 2"/>
          <p:cNvSpPr>
            <a:spLocks noGrp="1"/>
          </p:cNvSpPr>
          <p:nvPr>
            <p:ph sz="half" idx="1"/>
          </p:nvPr>
        </p:nvSpPr>
        <p:spPr/>
        <p:txBody>
          <a:bodyPr/>
          <a:lstStyle/>
          <a:p>
            <a:endParaRPr lang="sv-SE" dirty="0" smtClean="0"/>
          </a:p>
          <a:p>
            <a:endParaRPr lang="sv-SE" dirty="0" smtClean="0"/>
          </a:p>
          <a:p>
            <a:r>
              <a:rPr lang="sv-SE" sz="2400" dirty="0" smtClean="0"/>
              <a:t>Stämmer det som du tidigare förutspådde?</a:t>
            </a:r>
          </a:p>
          <a:p>
            <a:r>
              <a:rPr lang="sv-SE" sz="2400" dirty="0" smtClean="0"/>
              <a:t>Vad har hänt hittills? </a:t>
            </a:r>
            <a:br>
              <a:rPr lang="sv-SE" sz="2400" dirty="0" smtClean="0"/>
            </a:br>
            <a:r>
              <a:rPr lang="sv-SE" sz="2400" dirty="0" smtClean="0"/>
              <a:t>Vem handlar det om? </a:t>
            </a:r>
            <a:br>
              <a:rPr lang="sv-SE" sz="2400" dirty="0" smtClean="0"/>
            </a:br>
            <a:r>
              <a:rPr lang="sv-SE" sz="2400" dirty="0" smtClean="0"/>
              <a:t>Var någonstans utspelar sig berättelsen</a:t>
            </a:r>
            <a:r>
              <a:rPr lang="sv-SE" dirty="0" smtClean="0"/>
              <a:t>?</a:t>
            </a:r>
          </a:p>
          <a:p>
            <a:endParaRPr lang="sv-SE" dirty="0" smtClean="0"/>
          </a:p>
          <a:p>
            <a:pPr marL="0" indent="0">
              <a:buNone/>
            </a:pPr>
            <a:endParaRPr lang="sv-SE" dirty="0"/>
          </a:p>
        </p:txBody>
      </p:sp>
      <p:sp>
        <p:nvSpPr>
          <p:cNvPr id="4" name="Platshållare för innehåll 3"/>
          <p:cNvSpPr>
            <a:spLocks noGrp="1"/>
          </p:cNvSpPr>
          <p:nvPr>
            <p:ph sz="half" idx="2"/>
          </p:nvPr>
        </p:nvSpPr>
        <p:spPr>
          <a:xfrm>
            <a:off x="6370320" y="2369712"/>
            <a:ext cx="4628238" cy="3482447"/>
          </a:xfrm>
        </p:spPr>
        <p:txBody>
          <a:bodyPr/>
          <a:lstStyle/>
          <a:p>
            <a:endParaRPr lang="sv-SE" dirty="0" smtClean="0"/>
          </a:p>
          <a:p>
            <a:endParaRPr lang="sv-SE" sz="2400" dirty="0"/>
          </a:p>
          <a:p>
            <a:r>
              <a:rPr lang="sv-SE" sz="2400" dirty="0" smtClean="0"/>
              <a:t>Vad händer härnäst tror du?</a:t>
            </a:r>
          </a:p>
          <a:p>
            <a:r>
              <a:rPr lang="sv-SE" sz="2400" dirty="0" smtClean="0"/>
              <a:t>Varför tror du det?</a:t>
            </a:r>
          </a:p>
          <a:p>
            <a:endParaRPr lang="sv-SE" dirty="0"/>
          </a:p>
        </p:txBody>
      </p:sp>
      <p:sp>
        <p:nvSpPr>
          <p:cNvPr id="5" name="Platshållare för sidfot 4"/>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1829008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THIEVES – att vara informationstjuv</a:t>
            </a:r>
            <a:endParaRPr lang="sv-SE" dirty="0"/>
          </a:p>
        </p:txBody>
      </p:sp>
      <p:sp>
        <p:nvSpPr>
          <p:cNvPr id="3" name="Platshållare för innehåll 2"/>
          <p:cNvSpPr>
            <a:spLocks noGrp="1"/>
          </p:cNvSpPr>
          <p:nvPr>
            <p:ph idx="1"/>
          </p:nvPr>
        </p:nvSpPr>
        <p:spPr/>
        <p:txBody>
          <a:bodyPr/>
          <a:lstStyle/>
          <a:p>
            <a:endParaRPr lang="sv-SE" dirty="0" smtClean="0"/>
          </a:p>
          <a:p>
            <a:r>
              <a:rPr lang="sv-SE" dirty="0" err="1" smtClean="0"/>
              <a:t>Title</a:t>
            </a:r>
            <a:endParaRPr lang="sv-SE" dirty="0" smtClean="0"/>
          </a:p>
          <a:p>
            <a:r>
              <a:rPr lang="sv-SE" dirty="0" err="1" smtClean="0"/>
              <a:t>Headings</a:t>
            </a:r>
            <a:endParaRPr lang="sv-SE" dirty="0" smtClean="0"/>
          </a:p>
          <a:p>
            <a:r>
              <a:rPr lang="sv-SE" dirty="0" err="1" smtClean="0"/>
              <a:t>Introduction</a:t>
            </a:r>
            <a:endParaRPr lang="sv-SE" dirty="0" smtClean="0"/>
          </a:p>
          <a:p>
            <a:r>
              <a:rPr lang="sv-SE" dirty="0" err="1" smtClean="0"/>
              <a:t>Every</a:t>
            </a:r>
            <a:r>
              <a:rPr lang="sv-SE" dirty="0" smtClean="0"/>
              <a:t> </a:t>
            </a:r>
            <a:r>
              <a:rPr lang="sv-SE" dirty="0" err="1" smtClean="0"/>
              <a:t>first</a:t>
            </a:r>
            <a:r>
              <a:rPr lang="sv-SE" dirty="0" smtClean="0"/>
              <a:t> </a:t>
            </a:r>
            <a:r>
              <a:rPr lang="sv-SE" dirty="0" err="1" smtClean="0"/>
              <a:t>sentence</a:t>
            </a:r>
            <a:endParaRPr lang="sv-SE" dirty="0" smtClean="0"/>
          </a:p>
          <a:p>
            <a:r>
              <a:rPr lang="sv-SE" dirty="0" smtClean="0"/>
              <a:t>Visuals and </a:t>
            </a:r>
            <a:r>
              <a:rPr lang="sv-SE" dirty="0" err="1" smtClean="0"/>
              <a:t>vocabulary</a:t>
            </a:r>
            <a:endParaRPr lang="sv-SE" dirty="0" smtClean="0"/>
          </a:p>
          <a:p>
            <a:r>
              <a:rPr lang="sv-SE" dirty="0" smtClean="0"/>
              <a:t>End </a:t>
            </a:r>
            <a:r>
              <a:rPr lang="sv-SE" dirty="0" err="1" smtClean="0"/>
              <a:t>of</a:t>
            </a:r>
            <a:r>
              <a:rPr lang="sv-SE" dirty="0" smtClean="0"/>
              <a:t> </a:t>
            </a:r>
            <a:r>
              <a:rPr lang="sv-SE" dirty="0" err="1" smtClean="0"/>
              <a:t>chapter</a:t>
            </a:r>
            <a:r>
              <a:rPr lang="sv-SE" dirty="0" smtClean="0"/>
              <a:t> </a:t>
            </a:r>
            <a:r>
              <a:rPr lang="sv-SE" dirty="0" err="1" smtClean="0"/>
              <a:t>questions</a:t>
            </a:r>
            <a:endParaRPr lang="sv-SE" dirty="0" smtClean="0"/>
          </a:p>
          <a:p>
            <a:r>
              <a:rPr lang="sv-SE" dirty="0" err="1" smtClean="0"/>
              <a:t>Summary</a:t>
            </a:r>
            <a:endParaRPr lang="sv-SE" dirty="0" smtClean="0"/>
          </a:p>
          <a:p>
            <a:pPr marL="0" indent="0">
              <a:buNone/>
            </a:pPr>
            <a:r>
              <a:rPr lang="sv-SE" dirty="0" smtClean="0"/>
              <a:t> </a:t>
            </a:r>
          </a:p>
          <a:p>
            <a:endParaRPr lang="sv-SE" dirty="0" smtClean="0"/>
          </a:p>
          <a:p>
            <a:endParaRPr lang="sv-SE" dirty="0"/>
          </a:p>
        </p:txBody>
      </p:sp>
      <p:sp>
        <p:nvSpPr>
          <p:cNvPr id="4" name="Platshållare för sidfot 3"/>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6310080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Reflektera över strategin</a:t>
            </a:r>
            <a:endParaRPr lang="sv-SE" dirty="0"/>
          </a:p>
        </p:txBody>
      </p:sp>
      <p:sp>
        <p:nvSpPr>
          <p:cNvPr id="3" name="Platshållare för innehåll 2"/>
          <p:cNvSpPr>
            <a:spLocks noGrp="1"/>
          </p:cNvSpPr>
          <p:nvPr>
            <p:ph idx="1"/>
          </p:nvPr>
        </p:nvSpPr>
        <p:spPr>
          <a:xfrm>
            <a:off x="5973399" y="2793744"/>
            <a:ext cx="3835458" cy="2196936"/>
          </a:xfrm>
        </p:spPr>
        <p:txBody>
          <a:bodyPr/>
          <a:lstStyle/>
          <a:p>
            <a:endParaRPr lang="sv-SE" dirty="0" smtClean="0"/>
          </a:p>
          <a:p>
            <a:pPr marL="0" indent="0">
              <a:buNone/>
            </a:pPr>
            <a:r>
              <a:rPr lang="sv-SE" dirty="0" smtClean="0"/>
              <a:t>Hur går strategin till?</a:t>
            </a:r>
          </a:p>
          <a:p>
            <a:pPr marL="0" indent="0">
              <a:buNone/>
            </a:pPr>
            <a:r>
              <a:rPr lang="sv-SE" dirty="0" smtClean="0"/>
              <a:t>Hur gjorde du?</a:t>
            </a:r>
          </a:p>
          <a:p>
            <a:pPr marL="0" indent="0">
              <a:buNone/>
            </a:pPr>
            <a:r>
              <a:rPr lang="sv-SE" dirty="0" smtClean="0"/>
              <a:t>Hur gick det?</a:t>
            </a:r>
          </a:p>
          <a:p>
            <a:pPr marL="0" indent="0">
              <a:buNone/>
            </a:pPr>
            <a:endParaRPr lang="sv-SE" dirty="0"/>
          </a:p>
          <a:p>
            <a:pPr marL="0" indent="0">
              <a:buNone/>
            </a:pPr>
            <a:endParaRPr lang="sv-SE" dirty="0" smtClean="0"/>
          </a:p>
          <a:p>
            <a:pPr marL="0" indent="0">
              <a:buNone/>
            </a:pPr>
            <a:endParaRPr lang="sv-SE" dirty="0" smtClean="0"/>
          </a:p>
          <a:p>
            <a:pPr marL="0" indent="0">
              <a:buNone/>
            </a:pPr>
            <a:endParaRPr lang="sv-SE" dirty="0" smtClean="0"/>
          </a:p>
        </p:txBody>
      </p:sp>
      <p:pic>
        <p:nvPicPr>
          <p:cNvPr id="4" name="Bildobjekt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437023" y="2491795"/>
            <a:ext cx="2941795" cy="3341745"/>
          </a:xfrm>
          <a:prstGeom prst="rect">
            <a:avLst/>
          </a:prstGeom>
        </p:spPr>
      </p:pic>
      <p:sp>
        <p:nvSpPr>
          <p:cNvPr id="5" name="Platshållare för sidfot 4"/>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38090297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66800" y="642594"/>
            <a:ext cx="10058400" cy="1460526"/>
          </a:xfrm>
        </p:spPr>
        <p:txBody>
          <a:bodyPr>
            <a:normAutofit/>
          </a:bodyPr>
          <a:lstStyle/>
          <a:p>
            <a:pPr algn="ctr"/>
            <a:r>
              <a:rPr lang="sv-SE" sz="3600" dirty="0" smtClean="0"/>
              <a:t>Spågumman och </a:t>
            </a:r>
            <a:r>
              <a:rPr lang="sv-SE" sz="3600" dirty="0" err="1" smtClean="0"/>
              <a:t>Skämmerskans</a:t>
            </a:r>
            <a:r>
              <a:rPr lang="sv-SE" sz="3600" dirty="0" smtClean="0"/>
              <a:t> dotter</a:t>
            </a:r>
            <a:endParaRPr lang="sv-SE" sz="3600" dirty="0"/>
          </a:p>
        </p:txBody>
      </p:sp>
      <p:sp>
        <p:nvSpPr>
          <p:cNvPr id="3" name="Platshållare för innehåll 2"/>
          <p:cNvSpPr>
            <a:spLocks noGrp="1"/>
          </p:cNvSpPr>
          <p:nvPr>
            <p:ph idx="1"/>
          </p:nvPr>
        </p:nvSpPr>
        <p:spPr/>
        <p:txBody>
          <a:bodyPr/>
          <a:lstStyle/>
          <a:p>
            <a:endParaRPr lang="sv-SE" dirty="0" smtClean="0"/>
          </a:p>
          <a:p>
            <a:r>
              <a:rPr lang="sv-SE" sz="2800" dirty="0" smtClean="0"/>
              <a:t>Läs fram till och med första stycken på sidan 18</a:t>
            </a:r>
          </a:p>
          <a:p>
            <a:pPr marL="0" indent="0">
              <a:buNone/>
            </a:pPr>
            <a:r>
              <a:rPr lang="sv-SE" sz="2800" dirty="0" smtClean="0"/>
              <a:t>” Och så skred jag ut i regnvädret, utan att se mig om”</a:t>
            </a:r>
          </a:p>
          <a:p>
            <a:pPr marL="0" indent="0">
              <a:buNone/>
            </a:pPr>
            <a:endParaRPr lang="sv-SE" sz="2800" dirty="0"/>
          </a:p>
          <a:p>
            <a:pPr marL="0" indent="0">
              <a:buNone/>
            </a:pPr>
            <a:r>
              <a:rPr lang="sv-SE" sz="2800" dirty="0" smtClean="0"/>
              <a:t>Vad händer sedan? </a:t>
            </a:r>
          </a:p>
          <a:p>
            <a:pPr marL="0" indent="0">
              <a:buNone/>
            </a:pPr>
            <a:r>
              <a:rPr lang="sv-SE" sz="2800" dirty="0" smtClean="0"/>
              <a:t>Diskutera i gruppen. </a:t>
            </a:r>
          </a:p>
          <a:p>
            <a:pPr marL="0" indent="0">
              <a:buNone/>
            </a:pPr>
            <a:endParaRPr lang="sv-SE" sz="2800" dirty="0" smtClean="0"/>
          </a:p>
          <a:p>
            <a:endParaRPr lang="sv-SE" sz="2800" dirty="0"/>
          </a:p>
          <a:p>
            <a:endParaRPr lang="sv-SE" sz="2800" dirty="0" smtClean="0"/>
          </a:p>
          <a:p>
            <a:endParaRPr lang="sv-SE" dirty="0"/>
          </a:p>
        </p:txBody>
      </p:sp>
      <p:sp>
        <p:nvSpPr>
          <p:cNvPr id="4" name="Platshållare för sidfot 3"/>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20637865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66800" y="642594"/>
            <a:ext cx="10058400" cy="1752876"/>
          </a:xfrm>
        </p:spPr>
        <p:txBody>
          <a:bodyPr>
            <a:normAutofit fontScale="90000"/>
          </a:bodyPr>
          <a:lstStyle/>
          <a:p>
            <a:r>
              <a:rPr lang="sv-SE" dirty="0" smtClean="0"/>
              <a:t/>
            </a:r>
            <a:br>
              <a:rPr lang="sv-SE" dirty="0" smtClean="0"/>
            </a:br>
            <a:r>
              <a:rPr lang="sv-SE" dirty="0" smtClean="0"/>
              <a:t>Vem vågar se en </a:t>
            </a:r>
            <a:r>
              <a:rPr lang="sv-SE" dirty="0" err="1" smtClean="0"/>
              <a:t>skämmerska</a:t>
            </a:r>
            <a:r>
              <a:rPr lang="sv-SE" dirty="0" smtClean="0"/>
              <a:t> i ögonen?</a:t>
            </a:r>
            <a:br>
              <a:rPr lang="sv-SE" dirty="0" smtClean="0"/>
            </a:br>
            <a:endParaRPr lang="sv-SE" dirty="0"/>
          </a:p>
        </p:txBody>
      </p:sp>
      <p:sp>
        <p:nvSpPr>
          <p:cNvPr id="3" name="Platshållare för innehåll 2"/>
          <p:cNvSpPr>
            <a:spLocks noGrp="1"/>
          </p:cNvSpPr>
          <p:nvPr>
            <p:ph idx="1"/>
          </p:nvPr>
        </p:nvSpPr>
        <p:spPr>
          <a:xfrm>
            <a:off x="1066800" y="2395470"/>
            <a:ext cx="10058400" cy="3639570"/>
          </a:xfrm>
        </p:spPr>
        <p:txBody>
          <a:bodyPr>
            <a:normAutofit fontScale="92500" lnSpcReduction="10000"/>
          </a:bodyPr>
          <a:lstStyle/>
          <a:p>
            <a:endParaRPr lang="sv-SE" dirty="0" smtClean="0"/>
          </a:p>
          <a:p>
            <a:r>
              <a:rPr lang="sv-SE" dirty="0" smtClean="0"/>
              <a:t>Läs tillsammans till och med sidan 20.</a:t>
            </a:r>
          </a:p>
          <a:p>
            <a:pPr marL="0" indent="0">
              <a:buNone/>
            </a:pPr>
            <a:endParaRPr lang="sv-SE" dirty="0" smtClean="0"/>
          </a:p>
          <a:p>
            <a:pPr marL="0" indent="0">
              <a:buNone/>
            </a:pPr>
            <a:r>
              <a:rPr lang="sv-SE" dirty="0" smtClean="0"/>
              <a:t>Dina har ärvt sin mors gåva att kunna se alla handlingar som en människa skäms för om hon ser dem i ögonen. </a:t>
            </a:r>
          </a:p>
          <a:p>
            <a:pPr marL="0" indent="0">
              <a:buNone/>
            </a:pPr>
            <a:r>
              <a:rPr lang="sv-SE" dirty="0" smtClean="0"/>
              <a:t>Fundera över:</a:t>
            </a:r>
          </a:p>
          <a:p>
            <a:pPr>
              <a:buFontTx/>
              <a:buChar char="-"/>
            </a:pPr>
            <a:r>
              <a:rPr lang="sv-SE" dirty="0" smtClean="0"/>
              <a:t>Hur skulle det vara att ha den gåvan?</a:t>
            </a:r>
          </a:p>
          <a:p>
            <a:pPr>
              <a:buFontTx/>
              <a:buChar char="-"/>
            </a:pPr>
            <a:r>
              <a:rPr lang="sv-SE" dirty="0" smtClean="0"/>
              <a:t>Hur skulle det vara att ha en kompis eller familjemedlem som har den gåvan?</a:t>
            </a:r>
          </a:p>
          <a:p>
            <a:pPr>
              <a:buFontTx/>
              <a:buChar char="-"/>
            </a:pPr>
            <a:r>
              <a:rPr lang="sv-SE" dirty="0" smtClean="0"/>
              <a:t>Dinas mamma säger: ”Den som kan se en </a:t>
            </a:r>
            <a:r>
              <a:rPr lang="sv-SE" dirty="0" err="1" smtClean="0"/>
              <a:t>skämmerska</a:t>
            </a:r>
            <a:r>
              <a:rPr lang="sv-SE" dirty="0" smtClean="0"/>
              <a:t> öppet i ögonen är en alldeles särskild människa och den bästa vän du någonsin kommer att få”. </a:t>
            </a:r>
          </a:p>
          <a:p>
            <a:pPr marL="0" indent="0">
              <a:buNone/>
            </a:pPr>
            <a:r>
              <a:rPr lang="sv-SE" dirty="0" smtClean="0"/>
              <a:t>Känner du någon som skulle kunna se dig i ögonen om du vore en </a:t>
            </a:r>
            <a:r>
              <a:rPr lang="sv-SE" dirty="0" err="1" smtClean="0"/>
              <a:t>skämmerska</a:t>
            </a:r>
            <a:r>
              <a:rPr lang="sv-SE" dirty="0" smtClean="0"/>
              <a:t>? </a:t>
            </a:r>
          </a:p>
          <a:p>
            <a:pPr marL="0" indent="0">
              <a:buNone/>
            </a:pPr>
            <a:endParaRPr lang="sv-SE" dirty="0" smtClean="0"/>
          </a:p>
          <a:p>
            <a:endParaRPr lang="sv-SE" dirty="0"/>
          </a:p>
        </p:txBody>
      </p:sp>
      <p:sp>
        <p:nvSpPr>
          <p:cNvPr id="4" name="Platshållare för sidfot 3"/>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14105034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REportern</a:t>
            </a:r>
            <a:endParaRPr lang="sv-SE" dirty="0"/>
          </a:p>
        </p:txBody>
      </p:sp>
      <p:sp>
        <p:nvSpPr>
          <p:cNvPr id="3" name="Platshållare för text 2"/>
          <p:cNvSpPr>
            <a:spLocks noGrp="1"/>
          </p:cNvSpPr>
          <p:nvPr>
            <p:ph type="body" idx="1"/>
          </p:nvPr>
        </p:nvSpPr>
        <p:spPr/>
        <p:txBody>
          <a:bodyPr/>
          <a:lstStyle/>
          <a:p>
            <a:r>
              <a:rPr lang="sv-SE" dirty="0" smtClean="0"/>
              <a:t>Strategin reportern</a:t>
            </a:r>
          </a:p>
          <a:p>
            <a:endParaRPr lang="sv-SE" dirty="0" smtClean="0"/>
          </a:p>
          <a:p>
            <a:endParaRPr lang="sv-SE" dirty="0"/>
          </a:p>
        </p:txBody>
      </p:sp>
      <p:sp>
        <p:nvSpPr>
          <p:cNvPr id="4" name="Platshållare för sidfot 3"/>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40059739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Reportern</a:t>
            </a:r>
            <a:endParaRPr lang="sv-SE" dirty="0"/>
          </a:p>
        </p:txBody>
      </p:sp>
      <p:pic>
        <p:nvPicPr>
          <p:cNvPr id="5" name="Platshållare för bild 4"/>
          <p:cNvPicPr>
            <a:picLocks noGrp="1" noChangeAspect="1"/>
          </p:cNvPicPr>
          <p:nvPr>
            <p:ph type="pic" idx="1"/>
          </p:nvPr>
        </p:nvPicPr>
        <p:blipFill>
          <a:blip r:embed="rId3">
            <a:extLst>
              <a:ext uri="{28A0092B-C50C-407E-A947-70E740481C1C}">
                <a14:useLocalDpi xmlns:a14="http://schemas.microsoft.com/office/drawing/2010/main" xmlns="" val="0"/>
              </a:ext>
            </a:extLst>
          </a:blip>
          <a:srcRect t="19040" b="19040"/>
          <a:stretch>
            <a:fillRect/>
          </a:stretch>
        </p:blipFill>
        <p:spPr/>
      </p:pic>
      <p:sp>
        <p:nvSpPr>
          <p:cNvPr id="4" name="Platshållare för text 3"/>
          <p:cNvSpPr>
            <a:spLocks noGrp="1"/>
          </p:cNvSpPr>
          <p:nvPr>
            <p:ph type="body" sz="half" idx="2"/>
          </p:nvPr>
        </p:nvSpPr>
        <p:spPr/>
        <p:txBody>
          <a:bodyPr>
            <a:normAutofit lnSpcReduction="10000"/>
          </a:bodyPr>
          <a:lstStyle/>
          <a:p>
            <a:endParaRPr lang="sv-SE" dirty="0" smtClean="0"/>
          </a:p>
          <a:p>
            <a:pPr marL="285750" indent="-285750">
              <a:buFontTx/>
              <a:buChar char="-"/>
            </a:pPr>
            <a:endParaRPr lang="sv-SE" dirty="0" smtClean="0"/>
          </a:p>
          <a:p>
            <a:pPr marL="285750" indent="-285750">
              <a:buFontTx/>
              <a:buChar char="-"/>
            </a:pPr>
            <a:endParaRPr lang="sv-SE" dirty="0"/>
          </a:p>
          <a:p>
            <a:pPr marL="285750" indent="-285750">
              <a:buFontTx/>
              <a:buChar char="-"/>
            </a:pPr>
            <a:r>
              <a:rPr lang="sv-SE" dirty="0" smtClean="0"/>
              <a:t>Texten gör dig nyfiken som en reporter. </a:t>
            </a:r>
            <a:endParaRPr lang="sv-SE" dirty="0"/>
          </a:p>
          <a:p>
            <a:pPr marL="285750" indent="-285750">
              <a:buFontTx/>
              <a:buChar char="-"/>
            </a:pPr>
            <a:endParaRPr lang="sv-SE" dirty="0" smtClean="0"/>
          </a:p>
          <a:p>
            <a:pPr marL="285750" indent="-285750">
              <a:buFontTx/>
              <a:buChar char="-"/>
            </a:pPr>
            <a:r>
              <a:rPr lang="sv-SE" dirty="0" smtClean="0"/>
              <a:t>Du ställer frågor till texten:</a:t>
            </a:r>
          </a:p>
          <a:p>
            <a:pPr marL="285750" indent="-285750">
              <a:buFontTx/>
              <a:buChar char="-"/>
            </a:pPr>
            <a:r>
              <a:rPr lang="sv-SE" dirty="0" smtClean="0"/>
              <a:t>”Varför är flickan så arg?”</a:t>
            </a:r>
          </a:p>
          <a:p>
            <a:pPr marL="285750" indent="-285750">
              <a:buFontTx/>
              <a:buChar char="-"/>
            </a:pPr>
            <a:r>
              <a:rPr lang="sv-SE" dirty="0" smtClean="0"/>
              <a:t>”Vem retade draken?”</a:t>
            </a:r>
            <a:endParaRPr lang="sv-SE" dirty="0"/>
          </a:p>
        </p:txBody>
      </p:sp>
      <p:sp>
        <p:nvSpPr>
          <p:cNvPr id="3" name="Platshållare för sidfot 2"/>
          <p:cNvSpPr>
            <a:spLocks noGrp="1"/>
          </p:cNvSpPr>
          <p:nvPr>
            <p:ph type="ftr" sz="quarter" idx="11"/>
          </p:nvPr>
        </p:nvSpPr>
        <p:spPr/>
        <p:txBody>
          <a:bodyPr/>
          <a:lstStyle/>
          <a:p>
            <a:r>
              <a:rPr lang="en-US" smtClean="0"/>
              <a:t>Bild: Kristina Grundström </a:t>
            </a:r>
            <a:endParaRPr lang="en-US" dirty="0"/>
          </a:p>
        </p:txBody>
      </p:sp>
    </p:spTree>
    <p:extLst>
      <p:ext uri="{BB962C8B-B14F-4D97-AF65-F5344CB8AC3E}">
        <p14:creationId xmlns:p14="http://schemas.microsoft.com/office/powerpoint/2010/main" xmlns="" val="115458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Reportern </a:t>
            </a:r>
            <a:endParaRPr lang="sv-SE" b="1" dirty="0"/>
          </a:p>
        </p:txBody>
      </p:sp>
      <p:sp>
        <p:nvSpPr>
          <p:cNvPr id="3" name="Platshållare för innehåll 2"/>
          <p:cNvSpPr>
            <a:spLocks noGrp="1"/>
          </p:cNvSpPr>
          <p:nvPr>
            <p:ph sz="half" idx="1"/>
          </p:nvPr>
        </p:nvSpPr>
        <p:spPr>
          <a:xfrm>
            <a:off x="1066799" y="2014194"/>
            <a:ext cx="5047147" cy="3837966"/>
          </a:xfrm>
        </p:spPr>
        <p:txBody>
          <a:bodyPr>
            <a:normAutofit fontScale="85000" lnSpcReduction="20000"/>
          </a:bodyPr>
          <a:lstStyle/>
          <a:p>
            <a:pPr marL="0" indent="0">
              <a:buNone/>
            </a:pPr>
            <a:r>
              <a:rPr lang="sv-SE" sz="1900" dirty="0"/>
              <a:t>Reportern ställer frågor på tre nivåer om texten:</a:t>
            </a:r>
          </a:p>
          <a:p>
            <a:pPr marL="0" indent="0">
              <a:buNone/>
            </a:pPr>
            <a:endParaRPr lang="sv-SE" sz="1900" dirty="0"/>
          </a:p>
          <a:p>
            <a:pPr marL="342900" indent="-342900">
              <a:buAutoNum type="arabicPeriod"/>
            </a:pPr>
            <a:r>
              <a:rPr lang="sv-SE" sz="1900" b="1" dirty="0"/>
              <a:t>På raden </a:t>
            </a:r>
            <a:r>
              <a:rPr lang="sv-SE" sz="1900" dirty="0"/>
              <a:t>– besvaras med information som står direkt uttalad i texten</a:t>
            </a:r>
          </a:p>
          <a:p>
            <a:pPr marL="0" indent="0">
              <a:buNone/>
            </a:pPr>
            <a:endParaRPr lang="sv-SE" sz="1900" dirty="0"/>
          </a:p>
          <a:p>
            <a:pPr marL="0" indent="0">
              <a:buNone/>
            </a:pPr>
            <a:r>
              <a:rPr lang="sv-SE" sz="1900" dirty="0"/>
              <a:t>2. </a:t>
            </a:r>
            <a:r>
              <a:rPr lang="sv-SE" sz="1900" b="1" dirty="0"/>
              <a:t>Mellan raderna </a:t>
            </a:r>
            <a:r>
              <a:rPr lang="sv-SE" sz="1900" dirty="0"/>
              <a:t>– kräver att läsaren kan hitta </a:t>
            </a:r>
            <a:endParaRPr lang="sv-SE" sz="1900" dirty="0" smtClean="0"/>
          </a:p>
          <a:p>
            <a:pPr marL="0" indent="0">
              <a:buNone/>
            </a:pPr>
            <a:r>
              <a:rPr lang="sv-SE" sz="1900" dirty="0"/>
              <a:t> </a:t>
            </a:r>
            <a:r>
              <a:rPr lang="sv-SE" sz="1900" dirty="0" smtClean="0"/>
              <a:t>     svaren </a:t>
            </a:r>
            <a:r>
              <a:rPr lang="sv-SE" sz="1900" dirty="0"/>
              <a:t>på olika ställen i texten och dra  </a:t>
            </a:r>
          </a:p>
          <a:p>
            <a:pPr marL="0" indent="0">
              <a:buNone/>
            </a:pPr>
            <a:r>
              <a:rPr lang="sv-SE" sz="1900" dirty="0"/>
              <a:t>       </a:t>
            </a:r>
            <a:r>
              <a:rPr lang="sv-SE" sz="1900" dirty="0" smtClean="0"/>
              <a:t>egna </a:t>
            </a:r>
            <a:r>
              <a:rPr lang="sv-SE" sz="1900" dirty="0"/>
              <a:t>slutsatser, det kallas att göra </a:t>
            </a:r>
            <a:r>
              <a:rPr lang="sv-SE" sz="1900" dirty="0" err="1"/>
              <a:t>inferenser</a:t>
            </a:r>
            <a:endParaRPr lang="sv-SE" sz="1900" dirty="0"/>
          </a:p>
          <a:p>
            <a:pPr marL="0" indent="0">
              <a:buNone/>
            </a:pPr>
            <a:endParaRPr lang="sv-SE" sz="1900" dirty="0"/>
          </a:p>
          <a:p>
            <a:pPr marL="0" indent="0">
              <a:buNone/>
            </a:pPr>
            <a:r>
              <a:rPr lang="sv-SE" sz="1900" dirty="0"/>
              <a:t>3. </a:t>
            </a:r>
            <a:r>
              <a:rPr lang="sv-SE" sz="1900" b="1" dirty="0"/>
              <a:t>Bortom raderna </a:t>
            </a:r>
            <a:r>
              <a:rPr lang="sv-SE" sz="1900" dirty="0"/>
              <a:t>– läsaren använder sina </a:t>
            </a:r>
            <a:endParaRPr lang="sv-SE" sz="1900" dirty="0" smtClean="0"/>
          </a:p>
          <a:p>
            <a:pPr marL="0" indent="0">
              <a:buNone/>
            </a:pPr>
            <a:r>
              <a:rPr lang="sv-SE" sz="1900" dirty="0"/>
              <a:t> </a:t>
            </a:r>
            <a:r>
              <a:rPr lang="sv-SE" sz="1900" dirty="0" smtClean="0"/>
              <a:t>   tidigare kunskaper </a:t>
            </a:r>
            <a:r>
              <a:rPr lang="sv-SE" sz="1900" dirty="0"/>
              <a:t>och erfarenheter, </a:t>
            </a:r>
            <a:r>
              <a:rPr lang="sv-SE" sz="1900" dirty="0" smtClean="0"/>
              <a:t> gör </a:t>
            </a:r>
          </a:p>
          <a:p>
            <a:pPr marL="0" indent="0">
              <a:buNone/>
            </a:pPr>
            <a:r>
              <a:rPr lang="sv-SE" sz="1900" dirty="0"/>
              <a:t> </a:t>
            </a:r>
            <a:r>
              <a:rPr lang="sv-SE" sz="1900" dirty="0" smtClean="0"/>
              <a:t>    textkopplingar</a:t>
            </a:r>
            <a:endParaRPr lang="sv-SE" sz="1900" dirty="0"/>
          </a:p>
          <a:p>
            <a:endParaRPr lang="sv-SE" dirty="0"/>
          </a:p>
        </p:txBody>
      </p:sp>
      <p:sp>
        <p:nvSpPr>
          <p:cNvPr id="4" name="Platshållare för innehåll 3"/>
          <p:cNvSpPr>
            <a:spLocks noGrp="1"/>
          </p:cNvSpPr>
          <p:nvPr>
            <p:ph sz="half" idx="2"/>
          </p:nvPr>
        </p:nvSpPr>
        <p:spPr>
          <a:xfrm>
            <a:off x="6182701" y="2103120"/>
            <a:ext cx="4754880" cy="3749040"/>
          </a:xfrm>
        </p:spPr>
        <p:txBody>
          <a:bodyPr>
            <a:normAutofit fontScale="85000" lnSpcReduction="20000"/>
          </a:bodyPr>
          <a:lstStyle/>
          <a:p>
            <a:endParaRPr lang="sv-SE" dirty="0" smtClean="0"/>
          </a:p>
          <a:p>
            <a:endParaRPr lang="sv-SE" dirty="0"/>
          </a:p>
          <a:p>
            <a:endParaRPr lang="sv-SE" dirty="0" smtClean="0"/>
          </a:p>
          <a:p>
            <a:endParaRPr lang="sv-SE" dirty="0"/>
          </a:p>
          <a:p>
            <a:endParaRPr lang="sv-SE" dirty="0" smtClean="0"/>
          </a:p>
          <a:p>
            <a:endParaRPr lang="sv-SE" dirty="0"/>
          </a:p>
          <a:p>
            <a:endParaRPr lang="sv-SE" dirty="0" smtClean="0"/>
          </a:p>
          <a:p>
            <a:endParaRPr lang="sv-SE" dirty="0"/>
          </a:p>
          <a:p>
            <a:endParaRPr lang="sv-SE" dirty="0" smtClean="0"/>
          </a:p>
          <a:p>
            <a:endParaRPr lang="sv-SE" dirty="0"/>
          </a:p>
          <a:p>
            <a:endParaRPr lang="sv-SE" dirty="0" smtClean="0"/>
          </a:p>
          <a:p>
            <a:r>
              <a:rPr lang="sv-SE" dirty="0" smtClean="0"/>
              <a:t>Bild: Kristina Grundström</a:t>
            </a:r>
          </a:p>
          <a:p>
            <a:endParaRPr lang="sv-SE" dirty="0"/>
          </a:p>
        </p:txBody>
      </p:sp>
      <p:pic>
        <p:nvPicPr>
          <p:cNvPr id="5" name="Platshållare för bild 4"/>
          <p:cNvPicPr>
            <a:picLocks noChangeAspect="1"/>
          </p:cNvPicPr>
          <p:nvPr/>
        </p:nvPicPr>
        <p:blipFill>
          <a:blip r:embed="rId2">
            <a:extLst>
              <a:ext uri="{28A0092B-C50C-407E-A947-70E740481C1C}">
                <a14:useLocalDpi xmlns:a14="http://schemas.microsoft.com/office/drawing/2010/main" xmlns="" val="0"/>
              </a:ext>
            </a:extLst>
          </a:blip>
          <a:srcRect t="19040" b="19040"/>
          <a:stretch>
            <a:fillRect/>
          </a:stretch>
        </p:blipFill>
        <p:spPr>
          <a:xfrm>
            <a:off x="6182701" y="1328394"/>
            <a:ext cx="5130118" cy="3837966"/>
          </a:xfrm>
          <a:prstGeom prst="rect">
            <a:avLst/>
          </a:prstGeom>
        </p:spPr>
      </p:pic>
      <p:sp>
        <p:nvSpPr>
          <p:cNvPr id="6" name="Platshållare för sidfot 5"/>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709973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Spågumman</a:t>
            </a:r>
            <a:endParaRPr lang="sv-SE" dirty="0"/>
          </a:p>
        </p:txBody>
      </p:sp>
      <p:sp>
        <p:nvSpPr>
          <p:cNvPr id="3" name="Platshållare för text 2"/>
          <p:cNvSpPr>
            <a:spLocks noGrp="1"/>
          </p:cNvSpPr>
          <p:nvPr>
            <p:ph type="body" idx="1"/>
          </p:nvPr>
        </p:nvSpPr>
        <p:spPr/>
        <p:txBody>
          <a:bodyPr/>
          <a:lstStyle/>
          <a:p>
            <a:r>
              <a:rPr lang="sv-SE" dirty="0" smtClean="0"/>
              <a:t>Strategin spågumman</a:t>
            </a:r>
            <a:endParaRPr lang="sv-SE" dirty="0"/>
          </a:p>
        </p:txBody>
      </p:sp>
      <p:sp>
        <p:nvSpPr>
          <p:cNvPr id="4" name="Platshållare för sidfot 3"/>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24850563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Frågor på olika nivåer</a:t>
            </a:r>
            <a:endParaRPr lang="sv-SE" dirty="0"/>
          </a:p>
        </p:txBody>
      </p:sp>
      <p:pic>
        <p:nvPicPr>
          <p:cNvPr id="4" name="Platshållare för innehåll 3"/>
          <p:cNvPicPr>
            <a:picLocks noGrp="1" noChangeAspect="1"/>
          </p:cNvPicPr>
          <p:nvPr>
            <p:ph sz="half" idx="1"/>
          </p:nvPr>
        </p:nvPicPr>
        <p:blipFill>
          <a:blip r:embed="rId2">
            <a:extLst>
              <a:ext uri="{28A0092B-C50C-407E-A947-70E740481C1C}">
                <a14:useLocalDpi xmlns:a14="http://schemas.microsoft.com/office/drawing/2010/main" xmlns="" val="0"/>
              </a:ext>
            </a:extLst>
          </a:blip>
          <a:stretch>
            <a:fillRect/>
          </a:stretch>
        </p:blipFill>
        <p:spPr>
          <a:xfrm>
            <a:off x="7839123" y="1235476"/>
            <a:ext cx="2486011" cy="2243688"/>
          </a:xfrm>
        </p:spPr>
      </p:pic>
      <p:sp>
        <p:nvSpPr>
          <p:cNvPr id="6" name="Platshållare för innehåll 5"/>
          <p:cNvSpPr>
            <a:spLocks noGrp="1"/>
          </p:cNvSpPr>
          <p:nvPr>
            <p:ph sz="half" idx="2"/>
          </p:nvPr>
        </p:nvSpPr>
        <p:spPr>
          <a:xfrm>
            <a:off x="1100714" y="2191729"/>
            <a:ext cx="4754880" cy="3749040"/>
          </a:xfrm>
        </p:spPr>
        <p:txBody>
          <a:bodyPr>
            <a:normAutofit lnSpcReduction="10000"/>
          </a:bodyPr>
          <a:lstStyle/>
          <a:p>
            <a:pPr marL="0" indent="0">
              <a:buNone/>
            </a:pPr>
            <a:r>
              <a:rPr lang="sv-SE" b="1" dirty="0" smtClean="0"/>
              <a:t>Frågor på ytan</a:t>
            </a:r>
          </a:p>
          <a:p>
            <a:pPr>
              <a:buFontTx/>
              <a:buChar char="-"/>
            </a:pPr>
            <a:r>
              <a:rPr lang="sv-SE" dirty="0" smtClean="0"/>
              <a:t>Svaret finns direkt i texten</a:t>
            </a:r>
          </a:p>
          <a:p>
            <a:pPr>
              <a:buFontTx/>
              <a:buChar char="-"/>
            </a:pPr>
            <a:endParaRPr lang="sv-SE" dirty="0"/>
          </a:p>
          <a:p>
            <a:pPr marL="0" indent="0">
              <a:buNone/>
            </a:pPr>
            <a:r>
              <a:rPr lang="sv-SE" b="1" dirty="0" smtClean="0"/>
              <a:t>Frågor under ytan</a:t>
            </a:r>
          </a:p>
          <a:p>
            <a:pPr>
              <a:buFontTx/>
              <a:buChar char="-"/>
            </a:pPr>
            <a:r>
              <a:rPr lang="sv-SE" dirty="0" smtClean="0"/>
              <a:t>Läsaren får svaret genom att dra egna slutsatser och genom att läsa mellan raderna</a:t>
            </a:r>
          </a:p>
          <a:p>
            <a:pPr>
              <a:buFontTx/>
              <a:buChar char="-"/>
            </a:pPr>
            <a:endParaRPr lang="sv-SE" dirty="0"/>
          </a:p>
          <a:p>
            <a:pPr marL="0" indent="0">
              <a:buNone/>
            </a:pPr>
            <a:r>
              <a:rPr lang="sv-SE" b="1" dirty="0" smtClean="0"/>
              <a:t>Frågor på botten</a:t>
            </a:r>
          </a:p>
          <a:p>
            <a:pPr marL="0" indent="0">
              <a:buNone/>
            </a:pPr>
            <a:r>
              <a:rPr lang="sv-SE" dirty="0" smtClean="0"/>
              <a:t>- Vad säger texten dig, vad vill författaren säga</a:t>
            </a:r>
            <a:endParaRPr lang="sv-SE" dirty="0"/>
          </a:p>
        </p:txBody>
      </p:sp>
      <p:pic>
        <p:nvPicPr>
          <p:cNvPr id="5" name="Bildobjekt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54863" y="3862712"/>
            <a:ext cx="2370271" cy="2025231"/>
          </a:xfrm>
          <a:prstGeom prst="rect">
            <a:avLst/>
          </a:prstGeom>
        </p:spPr>
      </p:pic>
      <p:sp>
        <p:nvSpPr>
          <p:cNvPr id="3" name="Platshållare för sidfot 2"/>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24539159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algn="ctr"/>
            <a:r>
              <a:rPr lang="sv-SE" sz="6700" dirty="0" smtClean="0"/>
              <a:t>Att läsa mellan raderna</a:t>
            </a:r>
            <a:r>
              <a:rPr lang="sv-SE" dirty="0" smtClean="0"/>
              <a:t/>
            </a:r>
            <a:br>
              <a:rPr lang="sv-SE" dirty="0" smtClean="0"/>
            </a:br>
            <a:endParaRPr lang="sv-SE" dirty="0"/>
          </a:p>
        </p:txBody>
      </p:sp>
      <p:sp>
        <p:nvSpPr>
          <p:cNvPr id="3" name="Platshållare för innehåll 2"/>
          <p:cNvSpPr>
            <a:spLocks noGrp="1"/>
          </p:cNvSpPr>
          <p:nvPr>
            <p:ph sz="half" idx="1"/>
          </p:nvPr>
        </p:nvSpPr>
        <p:spPr/>
        <p:txBody>
          <a:bodyPr>
            <a:normAutofit fontScale="85000" lnSpcReduction="20000"/>
          </a:bodyPr>
          <a:lstStyle/>
          <a:p>
            <a:endParaRPr lang="sv-SE" dirty="0" smtClean="0"/>
          </a:p>
          <a:p>
            <a:pPr marL="0" indent="0">
              <a:buNone/>
            </a:pPr>
            <a:r>
              <a:rPr lang="sv-SE" dirty="0" smtClean="0"/>
              <a:t>- Du måste äta upp din mat. </a:t>
            </a:r>
          </a:p>
          <a:p>
            <a:pPr>
              <a:buFontTx/>
              <a:buChar char="-"/>
            </a:pPr>
            <a:r>
              <a:rPr lang="sv-SE" dirty="0" smtClean="0"/>
              <a:t>Jag vill inte.</a:t>
            </a:r>
          </a:p>
          <a:p>
            <a:pPr>
              <a:buFontTx/>
              <a:buChar char="-"/>
            </a:pPr>
            <a:r>
              <a:rPr lang="sv-SE" dirty="0" smtClean="0"/>
              <a:t>Ät nu. Jag ska bara hämta posten.</a:t>
            </a:r>
          </a:p>
          <a:p>
            <a:pPr marL="0" indent="0">
              <a:buNone/>
            </a:pPr>
            <a:r>
              <a:rPr lang="sv-SE" dirty="0" smtClean="0"/>
              <a:t>När Anita kommer tillbaka är fatet tomt. Sotis slickar sig om munnen.</a:t>
            </a:r>
          </a:p>
          <a:p>
            <a:pPr marL="0" indent="0">
              <a:buNone/>
            </a:pPr>
            <a:endParaRPr lang="sv-SE" dirty="0"/>
          </a:p>
          <a:p>
            <a:pPr marL="342900" indent="-342900">
              <a:buAutoNum type="arabicPeriod"/>
            </a:pPr>
            <a:r>
              <a:rPr lang="sv-SE" dirty="0" smtClean="0"/>
              <a:t>Vem är det som inte vill äta sin mat?</a:t>
            </a:r>
          </a:p>
          <a:p>
            <a:pPr marL="342900" indent="-342900">
              <a:buAutoNum type="arabicPeriod"/>
            </a:pPr>
            <a:r>
              <a:rPr lang="sv-SE" dirty="0" smtClean="0"/>
              <a:t>Vem är Anita?</a:t>
            </a:r>
          </a:p>
          <a:p>
            <a:pPr marL="342900" indent="-342900">
              <a:buAutoNum type="arabicPeriod"/>
            </a:pPr>
            <a:r>
              <a:rPr lang="sv-SE" dirty="0" smtClean="0"/>
              <a:t>Vad är klockan?</a:t>
            </a:r>
          </a:p>
          <a:p>
            <a:pPr marL="342900" indent="-342900">
              <a:buAutoNum type="arabicPeriod"/>
            </a:pPr>
            <a:r>
              <a:rPr lang="sv-SE" dirty="0" smtClean="0"/>
              <a:t>Vem är Sotis?</a:t>
            </a:r>
          </a:p>
          <a:p>
            <a:pPr marL="342900" indent="-342900">
              <a:buAutoNum type="arabicPeriod"/>
            </a:pPr>
            <a:r>
              <a:rPr lang="sv-SE" dirty="0" smtClean="0"/>
              <a:t>Hur ser Sotis ut?</a:t>
            </a:r>
          </a:p>
          <a:p>
            <a:pPr marL="342900" indent="-342900">
              <a:buAutoNum type="arabicPeriod"/>
            </a:pPr>
            <a:r>
              <a:rPr lang="sv-SE" dirty="0" smtClean="0"/>
              <a:t>Varför slickar sig Sotis om munnen?</a:t>
            </a:r>
            <a:endParaRPr lang="sv-SE" dirty="0"/>
          </a:p>
        </p:txBody>
      </p:sp>
      <p:pic>
        <p:nvPicPr>
          <p:cNvPr id="16" name="Platshållare för innehåll 15"/>
          <p:cNvPicPr>
            <a:picLocks noGrp="1" noChangeAspect="1"/>
          </p:cNvPicPr>
          <p:nvPr>
            <p:ph sz="half" idx="2"/>
          </p:nvPr>
        </p:nvPicPr>
        <p:blipFill>
          <a:blip r:embed="rId2">
            <a:extLst>
              <a:ext uri="{28A0092B-C50C-407E-A947-70E740481C1C}">
                <a14:useLocalDpi xmlns:a14="http://schemas.microsoft.com/office/drawing/2010/main" xmlns="" val="0"/>
              </a:ext>
            </a:extLst>
          </a:blip>
          <a:stretch>
            <a:fillRect/>
          </a:stretch>
        </p:blipFill>
        <p:spPr>
          <a:xfrm>
            <a:off x="6787166" y="2639199"/>
            <a:ext cx="3709116" cy="2697721"/>
          </a:xfrm>
        </p:spPr>
      </p:pic>
      <p:sp>
        <p:nvSpPr>
          <p:cNvPr id="4" name="Platshållare för sidfot 3"/>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12724644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lstStyle/>
          <a:p>
            <a:r>
              <a:rPr lang="sv-SE" dirty="0" smtClean="0"/>
              <a:t>Mannen från </a:t>
            </a:r>
            <a:r>
              <a:rPr lang="sv-SE" dirty="0" err="1" smtClean="0"/>
              <a:t>Dunark</a:t>
            </a:r>
            <a:endParaRPr lang="sv-SE" dirty="0"/>
          </a:p>
        </p:txBody>
      </p:sp>
      <p:sp>
        <p:nvSpPr>
          <p:cNvPr id="6" name="Platshållare för innehåll 5"/>
          <p:cNvSpPr>
            <a:spLocks noGrp="1"/>
          </p:cNvSpPr>
          <p:nvPr>
            <p:ph idx="1"/>
          </p:nvPr>
        </p:nvSpPr>
        <p:spPr/>
        <p:txBody>
          <a:bodyPr/>
          <a:lstStyle/>
          <a:p>
            <a:endParaRPr lang="sv-SE" dirty="0" smtClean="0"/>
          </a:p>
          <a:p>
            <a:r>
              <a:rPr lang="sv-SE" dirty="0" smtClean="0"/>
              <a:t>Använd strategin Spågumman och förutspå vad kapitlet kommer att handla om.</a:t>
            </a:r>
          </a:p>
          <a:p>
            <a:endParaRPr lang="sv-SE" dirty="0" smtClean="0"/>
          </a:p>
          <a:p>
            <a:r>
              <a:rPr lang="sv-SE" dirty="0" smtClean="0"/>
              <a:t>Läs tillsammans kapitlet Mannen från </a:t>
            </a:r>
            <a:r>
              <a:rPr lang="sv-SE" dirty="0" err="1" smtClean="0"/>
              <a:t>Dunark</a:t>
            </a:r>
            <a:r>
              <a:rPr lang="sv-SE" dirty="0" smtClean="0"/>
              <a:t>, sidorna 21 – 27.</a:t>
            </a:r>
          </a:p>
          <a:p>
            <a:endParaRPr lang="sv-SE" dirty="0" smtClean="0"/>
          </a:p>
          <a:p>
            <a:r>
              <a:rPr lang="sv-SE" dirty="0" smtClean="0"/>
              <a:t>Använd strategin Reportern och ställ frågor till kapitlet. Ställ frågor på olika nivåer i texten. Både på raden (ytan), mellan raderna (under ytan) och bortom raderna (på botten).</a:t>
            </a:r>
          </a:p>
          <a:p>
            <a:endParaRPr lang="sv-SE" dirty="0"/>
          </a:p>
          <a:p>
            <a:pPr marL="0" indent="0">
              <a:buNone/>
            </a:pPr>
            <a:endParaRPr lang="sv-SE" dirty="0" smtClean="0"/>
          </a:p>
          <a:p>
            <a:endParaRPr lang="sv-SE" dirty="0" smtClean="0"/>
          </a:p>
          <a:p>
            <a:pPr marL="0" indent="0">
              <a:buNone/>
            </a:pPr>
            <a:endParaRPr lang="sv-SE" dirty="0"/>
          </a:p>
        </p:txBody>
      </p:sp>
      <p:sp>
        <p:nvSpPr>
          <p:cNvPr id="2" name="Platshållare för sidfot 1"/>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16821480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4000" dirty="0" smtClean="0"/>
              <a:t>Ställ frågor till kapitlet </a:t>
            </a:r>
            <a:r>
              <a:rPr lang="sv-SE" sz="4000" dirty="0" err="1" smtClean="0"/>
              <a:t>Drakan</a:t>
            </a:r>
            <a:r>
              <a:rPr lang="sv-SE" sz="4000" dirty="0" smtClean="0"/>
              <a:t>  (28 – 34) </a:t>
            </a:r>
            <a:endParaRPr lang="sv-SE" sz="4000" dirty="0"/>
          </a:p>
        </p:txBody>
      </p:sp>
      <p:sp>
        <p:nvSpPr>
          <p:cNvPr id="3" name="Platshållare för innehåll 2"/>
          <p:cNvSpPr>
            <a:spLocks noGrp="1"/>
          </p:cNvSpPr>
          <p:nvPr>
            <p:ph idx="1"/>
          </p:nvPr>
        </p:nvSpPr>
        <p:spPr>
          <a:xfrm>
            <a:off x="1066800" y="1841679"/>
            <a:ext cx="10537064" cy="4726545"/>
          </a:xfrm>
        </p:spPr>
        <p:txBody>
          <a:bodyPr/>
          <a:lstStyle/>
          <a:p>
            <a:endParaRPr lang="sv-SE" dirty="0"/>
          </a:p>
        </p:txBody>
      </p:sp>
      <p:pic>
        <p:nvPicPr>
          <p:cNvPr id="4" name="Platshållare för innehåll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066391" y="1989912"/>
            <a:ext cx="2486011" cy="2243688"/>
          </a:xfrm>
          <a:prstGeom prst="rect">
            <a:avLst/>
          </a:prstGeom>
        </p:spPr>
      </p:pic>
      <p:sp>
        <p:nvSpPr>
          <p:cNvPr id="5" name="Platshållare för innehåll 5"/>
          <p:cNvSpPr txBox="1">
            <a:spLocks/>
          </p:cNvSpPr>
          <p:nvPr/>
        </p:nvSpPr>
        <p:spPr>
          <a:xfrm>
            <a:off x="1100714" y="2395469"/>
            <a:ext cx="3973562" cy="3545299"/>
          </a:xfrm>
          <a:prstGeom prst="rect">
            <a:avLst/>
          </a:prstGeom>
        </p:spPr>
        <p:txBody>
          <a:bodyPr>
            <a:normAutofit fontScale="92500" lnSpcReduction="10000"/>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Font typeface="Garamond" pitchFamily="18" charset="0"/>
              <a:buNone/>
            </a:pPr>
            <a:r>
              <a:rPr lang="sv-SE" b="1" dirty="0" smtClean="0"/>
              <a:t>Frågor på ytan</a:t>
            </a:r>
          </a:p>
          <a:p>
            <a:pPr>
              <a:buFontTx/>
              <a:buChar char="-"/>
            </a:pPr>
            <a:r>
              <a:rPr lang="sv-SE" dirty="0" smtClean="0"/>
              <a:t>Svaret finns direkt i texten</a:t>
            </a:r>
          </a:p>
          <a:p>
            <a:pPr>
              <a:buFontTx/>
              <a:buChar char="-"/>
            </a:pPr>
            <a:endParaRPr lang="sv-SE" dirty="0" smtClean="0"/>
          </a:p>
          <a:p>
            <a:pPr marL="0" indent="0">
              <a:buFont typeface="Garamond" pitchFamily="18" charset="0"/>
              <a:buNone/>
            </a:pPr>
            <a:r>
              <a:rPr lang="sv-SE" b="1" dirty="0" smtClean="0"/>
              <a:t>Frågor under ytan</a:t>
            </a:r>
          </a:p>
          <a:p>
            <a:pPr>
              <a:buFontTx/>
              <a:buChar char="-"/>
            </a:pPr>
            <a:r>
              <a:rPr lang="sv-SE" dirty="0" smtClean="0"/>
              <a:t>Läsaren får svaret genom att dra egna slutsatser och genom att läsa mellan raderna</a:t>
            </a:r>
          </a:p>
          <a:p>
            <a:pPr>
              <a:buFontTx/>
              <a:buChar char="-"/>
            </a:pPr>
            <a:endParaRPr lang="sv-SE" dirty="0" smtClean="0"/>
          </a:p>
          <a:p>
            <a:pPr marL="0" indent="0">
              <a:buFont typeface="Garamond" pitchFamily="18" charset="0"/>
              <a:buNone/>
            </a:pPr>
            <a:r>
              <a:rPr lang="sv-SE" b="1" dirty="0" smtClean="0"/>
              <a:t>Frågor på botten</a:t>
            </a:r>
          </a:p>
          <a:p>
            <a:pPr marL="0" indent="0">
              <a:buFont typeface="Garamond" pitchFamily="18" charset="0"/>
              <a:buNone/>
            </a:pPr>
            <a:r>
              <a:rPr lang="sv-SE" dirty="0" smtClean="0"/>
              <a:t>- Vad säger texten dig, vad vill författaren säga</a:t>
            </a:r>
            <a:endParaRPr lang="sv-SE" dirty="0"/>
          </a:p>
        </p:txBody>
      </p:sp>
      <p:pic>
        <p:nvPicPr>
          <p:cNvPr id="6" name="Bildobjekt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124260" y="4322525"/>
            <a:ext cx="2370271" cy="2025231"/>
          </a:xfrm>
          <a:prstGeom prst="rect">
            <a:avLst/>
          </a:prstGeom>
        </p:spPr>
      </p:pic>
      <p:sp>
        <p:nvSpPr>
          <p:cNvPr id="7" name="Platshållare för sidfot 6"/>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15336765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algn="ctr"/>
            <a:r>
              <a:rPr lang="sv-SE" dirty="0" smtClean="0"/>
              <a:t/>
            </a:r>
            <a:br>
              <a:rPr lang="sv-SE" dirty="0" smtClean="0"/>
            </a:br>
            <a:r>
              <a:rPr lang="sv-SE" dirty="0"/>
              <a:t/>
            </a:r>
            <a:br>
              <a:rPr lang="sv-SE" dirty="0"/>
            </a:br>
            <a:r>
              <a:rPr lang="sv-SE" dirty="0" smtClean="0"/>
              <a:t>På ytan</a:t>
            </a:r>
            <a:r>
              <a:rPr lang="sv-SE" dirty="0"/>
              <a:t/>
            </a:r>
            <a:br>
              <a:rPr lang="sv-SE" dirty="0"/>
            </a:br>
            <a:r>
              <a:rPr lang="sv-SE" dirty="0" smtClean="0"/>
              <a:t/>
            </a:r>
            <a:br>
              <a:rPr lang="sv-SE" dirty="0" smtClean="0"/>
            </a:br>
            <a:endParaRPr lang="sv-SE" dirty="0"/>
          </a:p>
        </p:txBody>
      </p:sp>
      <p:sp>
        <p:nvSpPr>
          <p:cNvPr id="3" name="Platshållare för innehåll 2"/>
          <p:cNvSpPr>
            <a:spLocks noGrp="1"/>
          </p:cNvSpPr>
          <p:nvPr>
            <p:ph idx="1"/>
          </p:nvPr>
        </p:nvSpPr>
        <p:spPr/>
        <p:txBody>
          <a:bodyPr/>
          <a:lstStyle/>
          <a:p>
            <a:r>
              <a:rPr lang="sv-SE" dirty="0" smtClean="0"/>
              <a:t>Vad ska Dinas mamma göra?</a:t>
            </a:r>
          </a:p>
          <a:p>
            <a:r>
              <a:rPr lang="sv-SE" dirty="0" smtClean="0"/>
              <a:t>Vad heter Dinas bror?</a:t>
            </a:r>
          </a:p>
          <a:p>
            <a:r>
              <a:rPr lang="sv-SE" dirty="0" smtClean="0"/>
              <a:t>Vem är han mest lik?</a:t>
            </a:r>
          </a:p>
          <a:p>
            <a:r>
              <a:rPr lang="sv-SE" dirty="0" smtClean="0"/>
              <a:t>Hur gammal är han?</a:t>
            </a:r>
          </a:p>
          <a:p>
            <a:r>
              <a:rPr lang="sv-SE" dirty="0" smtClean="0"/>
              <a:t>Vad hette Dinas syster?</a:t>
            </a:r>
          </a:p>
          <a:p>
            <a:r>
              <a:rPr lang="sv-SE" dirty="0" smtClean="0"/>
              <a:t>Frös de i huset?</a:t>
            </a:r>
          </a:p>
          <a:p>
            <a:r>
              <a:rPr lang="sv-SE" dirty="0" smtClean="0"/>
              <a:t>Hur såg Dinas hår ut?</a:t>
            </a:r>
          </a:p>
          <a:p>
            <a:r>
              <a:rPr lang="sv-SE" dirty="0" smtClean="0"/>
              <a:t>Vem är Best?</a:t>
            </a:r>
          </a:p>
          <a:p>
            <a:r>
              <a:rPr lang="sv-SE" dirty="0" smtClean="0"/>
              <a:t>Varifrån kom mannen?</a:t>
            </a:r>
          </a:p>
          <a:p>
            <a:endParaRPr lang="sv-SE" dirty="0" smtClean="0"/>
          </a:p>
          <a:p>
            <a:endParaRPr lang="sv-SE" dirty="0"/>
          </a:p>
        </p:txBody>
      </p:sp>
      <p:sp>
        <p:nvSpPr>
          <p:cNvPr id="4" name="Platshållare för sidfot 3"/>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4215582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algn="ctr"/>
            <a:r>
              <a:rPr lang="sv-SE" dirty="0" smtClean="0"/>
              <a:t/>
            </a:r>
            <a:br>
              <a:rPr lang="sv-SE" dirty="0" smtClean="0"/>
            </a:br>
            <a:r>
              <a:rPr lang="sv-SE" dirty="0"/>
              <a:t/>
            </a:r>
            <a:br>
              <a:rPr lang="sv-SE" dirty="0"/>
            </a:br>
            <a:r>
              <a:rPr lang="sv-SE" dirty="0" smtClean="0"/>
              <a:t>Under ytan</a:t>
            </a:r>
            <a:br>
              <a:rPr lang="sv-SE" dirty="0" smtClean="0"/>
            </a:br>
            <a:r>
              <a:rPr lang="sv-SE" dirty="0"/>
              <a:t/>
            </a:r>
            <a:br>
              <a:rPr lang="sv-SE" dirty="0"/>
            </a:br>
            <a:endParaRPr lang="sv-SE" dirty="0"/>
          </a:p>
        </p:txBody>
      </p:sp>
      <p:sp>
        <p:nvSpPr>
          <p:cNvPr id="3" name="Platshållare för innehåll 2"/>
          <p:cNvSpPr>
            <a:spLocks noGrp="1"/>
          </p:cNvSpPr>
          <p:nvPr>
            <p:ph idx="1"/>
          </p:nvPr>
        </p:nvSpPr>
        <p:spPr/>
        <p:txBody>
          <a:bodyPr/>
          <a:lstStyle/>
          <a:p>
            <a:r>
              <a:rPr lang="sv-SE" dirty="0" smtClean="0"/>
              <a:t>Hur mår </a:t>
            </a:r>
            <a:r>
              <a:rPr lang="sv-SE" dirty="0" err="1" smtClean="0"/>
              <a:t>Davin</a:t>
            </a:r>
            <a:r>
              <a:rPr lang="sv-SE" dirty="0" smtClean="0"/>
              <a:t> när mamma är borta och han är äldst i huset?</a:t>
            </a:r>
          </a:p>
          <a:p>
            <a:r>
              <a:rPr lang="sv-SE" dirty="0" smtClean="0"/>
              <a:t>Varför var mamma inte hemma på morgonen?</a:t>
            </a:r>
          </a:p>
          <a:p>
            <a:r>
              <a:rPr lang="sv-SE" dirty="0" smtClean="0"/>
              <a:t>Varför blev modern spänd som en fjäder när hon läste pergamentet?</a:t>
            </a:r>
          </a:p>
          <a:p>
            <a:r>
              <a:rPr lang="sv-SE" dirty="0" smtClean="0"/>
              <a:t>Varför bröt modern sigillet på pergamentpapperet?</a:t>
            </a:r>
          </a:p>
          <a:p>
            <a:r>
              <a:rPr lang="sv-SE" dirty="0" smtClean="0"/>
              <a:t>Hur klarade sig barnen utan sin mor?</a:t>
            </a:r>
          </a:p>
          <a:p>
            <a:endParaRPr lang="sv-SE" dirty="0" smtClean="0"/>
          </a:p>
          <a:p>
            <a:endParaRPr lang="sv-SE" dirty="0"/>
          </a:p>
        </p:txBody>
      </p:sp>
      <p:sp>
        <p:nvSpPr>
          <p:cNvPr id="4" name="Platshållare för sidfot 3"/>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5009505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algn="ctr"/>
            <a:r>
              <a:rPr lang="sv-SE" dirty="0" smtClean="0"/>
              <a:t/>
            </a:r>
            <a:br>
              <a:rPr lang="sv-SE" dirty="0" smtClean="0"/>
            </a:br>
            <a:r>
              <a:rPr lang="sv-SE" dirty="0" smtClean="0"/>
              <a:t> </a:t>
            </a:r>
            <a:r>
              <a:rPr lang="sv-SE" dirty="0"/>
              <a:t>På </a:t>
            </a:r>
            <a:r>
              <a:rPr lang="sv-SE" dirty="0" smtClean="0"/>
              <a:t>botten</a:t>
            </a:r>
            <a:r>
              <a:rPr lang="sv-SE" dirty="0"/>
              <a:t/>
            </a:r>
            <a:br>
              <a:rPr lang="sv-SE" dirty="0"/>
            </a:br>
            <a:endParaRPr lang="sv-SE" dirty="0"/>
          </a:p>
        </p:txBody>
      </p:sp>
      <p:sp>
        <p:nvSpPr>
          <p:cNvPr id="3" name="Platshållare för innehåll 2"/>
          <p:cNvSpPr>
            <a:spLocks noGrp="1"/>
          </p:cNvSpPr>
          <p:nvPr>
            <p:ph idx="1"/>
          </p:nvPr>
        </p:nvSpPr>
        <p:spPr>
          <a:xfrm>
            <a:off x="1214284" y="2014194"/>
            <a:ext cx="10058400" cy="3931920"/>
          </a:xfrm>
        </p:spPr>
        <p:txBody>
          <a:bodyPr/>
          <a:lstStyle/>
          <a:p>
            <a:r>
              <a:rPr lang="sv-SE" dirty="0" smtClean="0"/>
              <a:t>Har du blivit lämnad ensam vid så tidig ålder?</a:t>
            </a:r>
          </a:p>
          <a:p>
            <a:r>
              <a:rPr lang="sv-SE" dirty="0" smtClean="0"/>
              <a:t>Hur skulle du känna om din syster var </a:t>
            </a:r>
            <a:r>
              <a:rPr lang="sv-SE" dirty="0" err="1" smtClean="0"/>
              <a:t>skämmerska</a:t>
            </a:r>
            <a:r>
              <a:rPr lang="sv-SE" dirty="0" smtClean="0"/>
              <a:t>?</a:t>
            </a:r>
          </a:p>
          <a:p>
            <a:r>
              <a:rPr lang="sv-SE" dirty="0" smtClean="0"/>
              <a:t>Känner du igen dig i oron som de kände?</a:t>
            </a:r>
          </a:p>
          <a:p>
            <a:r>
              <a:rPr lang="sv-SE" dirty="0" smtClean="0"/>
              <a:t>Har du behövt hjälp av en </a:t>
            </a:r>
            <a:r>
              <a:rPr lang="sv-SE" dirty="0" err="1" smtClean="0"/>
              <a:t>skämmerska</a:t>
            </a:r>
            <a:r>
              <a:rPr lang="sv-SE" dirty="0" smtClean="0"/>
              <a:t> någon gång?</a:t>
            </a:r>
          </a:p>
          <a:p>
            <a:endParaRPr lang="sv-SE" dirty="0"/>
          </a:p>
        </p:txBody>
      </p:sp>
      <p:sp>
        <p:nvSpPr>
          <p:cNvPr id="4" name="Platshållare för sidfot 3"/>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19686024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algn="ctr"/>
            <a:r>
              <a:rPr lang="sv-SE" dirty="0" err="1" smtClean="0"/>
              <a:t>Sittingdown</a:t>
            </a:r>
            <a:r>
              <a:rPr lang="sv-SE" dirty="0" smtClean="0"/>
              <a:t>-drama</a:t>
            </a:r>
            <a:br>
              <a:rPr lang="sv-SE" dirty="0" smtClean="0"/>
            </a:br>
            <a:endParaRPr lang="sv-SE" dirty="0"/>
          </a:p>
        </p:txBody>
      </p:sp>
      <p:sp>
        <p:nvSpPr>
          <p:cNvPr id="3" name="Platshållare för innehåll 2"/>
          <p:cNvSpPr>
            <a:spLocks noGrp="1"/>
          </p:cNvSpPr>
          <p:nvPr>
            <p:ph idx="1"/>
          </p:nvPr>
        </p:nvSpPr>
        <p:spPr/>
        <p:txBody>
          <a:bodyPr/>
          <a:lstStyle/>
          <a:p>
            <a:endParaRPr lang="sv-SE" dirty="0" smtClean="0"/>
          </a:p>
          <a:p>
            <a:r>
              <a:rPr lang="sv-SE" dirty="0" smtClean="0"/>
              <a:t>Skriv frågor till karaktärerna i boken. Försök att ställa frågor på olika nivåer och ställ frågor som du verkligen vill ha svar på. </a:t>
            </a:r>
          </a:p>
          <a:p>
            <a:endParaRPr lang="sv-SE" dirty="0"/>
          </a:p>
          <a:p>
            <a:r>
              <a:rPr lang="sv-SE" dirty="0" smtClean="0"/>
              <a:t>Dina</a:t>
            </a:r>
          </a:p>
          <a:p>
            <a:r>
              <a:rPr lang="sv-SE" dirty="0" err="1" smtClean="0"/>
              <a:t>Drakan</a:t>
            </a:r>
            <a:endParaRPr lang="sv-SE" dirty="0" smtClean="0"/>
          </a:p>
          <a:p>
            <a:r>
              <a:rPr lang="sv-SE" dirty="0" smtClean="0"/>
              <a:t>Mor</a:t>
            </a:r>
          </a:p>
          <a:p>
            <a:r>
              <a:rPr lang="sv-SE" dirty="0" err="1" smtClean="0"/>
              <a:t>Davin</a:t>
            </a:r>
            <a:endParaRPr lang="sv-SE" dirty="0" smtClean="0"/>
          </a:p>
          <a:p>
            <a:r>
              <a:rPr lang="sv-SE" dirty="0" smtClean="0"/>
              <a:t>Mellin</a:t>
            </a:r>
          </a:p>
          <a:p>
            <a:r>
              <a:rPr lang="sv-SE" dirty="0" smtClean="0"/>
              <a:t>Cilla</a:t>
            </a:r>
          </a:p>
          <a:p>
            <a:endParaRPr lang="sv-SE" dirty="0" smtClean="0"/>
          </a:p>
        </p:txBody>
      </p:sp>
      <p:sp>
        <p:nvSpPr>
          <p:cNvPr id="4" name="Platshållare för sidfot 3"/>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14252831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Reflektera över strategin</a:t>
            </a:r>
            <a:endParaRPr lang="sv-SE" dirty="0"/>
          </a:p>
        </p:txBody>
      </p:sp>
      <p:sp>
        <p:nvSpPr>
          <p:cNvPr id="3" name="Platshållare för innehåll 2"/>
          <p:cNvSpPr>
            <a:spLocks noGrp="1"/>
          </p:cNvSpPr>
          <p:nvPr>
            <p:ph idx="1"/>
          </p:nvPr>
        </p:nvSpPr>
        <p:spPr>
          <a:xfrm>
            <a:off x="5973399" y="2793744"/>
            <a:ext cx="3835458" cy="2196936"/>
          </a:xfrm>
        </p:spPr>
        <p:txBody>
          <a:bodyPr/>
          <a:lstStyle/>
          <a:p>
            <a:endParaRPr lang="sv-SE" dirty="0" smtClean="0"/>
          </a:p>
          <a:p>
            <a:pPr marL="0" indent="0">
              <a:buNone/>
            </a:pPr>
            <a:r>
              <a:rPr lang="sv-SE" dirty="0" smtClean="0"/>
              <a:t>Hur går strategin till?</a:t>
            </a:r>
          </a:p>
          <a:p>
            <a:pPr marL="0" indent="0">
              <a:buNone/>
            </a:pPr>
            <a:r>
              <a:rPr lang="sv-SE" dirty="0" smtClean="0"/>
              <a:t>Hur gjorde du?</a:t>
            </a:r>
          </a:p>
          <a:p>
            <a:pPr marL="0" indent="0">
              <a:buNone/>
            </a:pPr>
            <a:r>
              <a:rPr lang="sv-SE" dirty="0" smtClean="0"/>
              <a:t>Hur gick det?</a:t>
            </a:r>
          </a:p>
          <a:p>
            <a:pPr marL="0" indent="0">
              <a:buNone/>
            </a:pPr>
            <a:endParaRPr lang="sv-SE" dirty="0"/>
          </a:p>
          <a:p>
            <a:pPr marL="0" indent="0">
              <a:buNone/>
            </a:pPr>
            <a:endParaRPr lang="sv-SE" dirty="0" smtClean="0"/>
          </a:p>
          <a:p>
            <a:pPr marL="0" indent="0">
              <a:buNone/>
            </a:pPr>
            <a:endParaRPr lang="sv-SE" dirty="0" smtClean="0"/>
          </a:p>
          <a:p>
            <a:pPr marL="0" indent="0">
              <a:buNone/>
            </a:pPr>
            <a:endParaRPr lang="sv-SE" dirty="0" smtClean="0"/>
          </a:p>
        </p:txBody>
      </p:sp>
      <p:pic>
        <p:nvPicPr>
          <p:cNvPr id="4" name="Bildobjekt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437023" y="2491795"/>
            <a:ext cx="2941795" cy="3341745"/>
          </a:xfrm>
          <a:prstGeom prst="rect">
            <a:avLst/>
          </a:prstGeom>
        </p:spPr>
      </p:pic>
      <p:sp>
        <p:nvSpPr>
          <p:cNvPr id="5" name="Platshållare för sidfot 4"/>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41730381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Detektiven</a:t>
            </a:r>
            <a:endParaRPr lang="sv-SE" dirty="0"/>
          </a:p>
        </p:txBody>
      </p:sp>
      <p:sp>
        <p:nvSpPr>
          <p:cNvPr id="3" name="Underrubrik 2"/>
          <p:cNvSpPr>
            <a:spLocks noGrp="1"/>
          </p:cNvSpPr>
          <p:nvPr>
            <p:ph type="subTitle" idx="1"/>
          </p:nvPr>
        </p:nvSpPr>
        <p:spPr/>
        <p:txBody>
          <a:bodyPr/>
          <a:lstStyle/>
          <a:p>
            <a:pPr marL="285750" indent="-285750">
              <a:buFontTx/>
              <a:buChar char="-"/>
            </a:pPr>
            <a:r>
              <a:rPr lang="sv-SE" dirty="0" smtClean="0"/>
              <a:t>Strategin att reda ut oklarheter i texten</a:t>
            </a:r>
          </a:p>
          <a:p>
            <a:pPr marL="285750" indent="-285750">
              <a:buFontTx/>
              <a:buChar char="-"/>
            </a:pPr>
            <a:endParaRPr lang="sv-SE" dirty="0"/>
          </a:p>
        </p:txBody>
      </p:sp>
      <p:sp>
        <p:nvSpPr>
          <p:cNvPr id="4" name="Platshållare för sidfot 3"/>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40236631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Spågumman</a:t>
            </a:r>
            <a:endParaRPr lang="sv-SE" dirty="0"/>
          </a:p>
        </p:txBody>
      </p:sp>
      <p:pic>
        <p:nvPicPr>
          <p:cNvPr id="5" name="Platshållare för bild 4"/>
          <p:cNvPicPr>
            <a:picLocks noGrp="1" noChangeAspect="1"/>
          </p:cNvPicPr>
          <p:nvPr>
            <p:ph type="pic" idx="1"/>
          </p:nvPr>
        </p:nvPicPr>
        <p:blipFill>
          <a:blip r:embed="rId2">
            <a:extLst>
              <a:ext uri="{28A0092B-C50C-407E-A947-70E740481C1C}">
                <a14:useLocalDpi xmlns:a14="http://schemas.microsoft.com/office/drawing/2010/main" xmlns="" val="0"/>
              </a:ext>
            </a:extLst>
          </a:blip>
          <a:srcRect t="19040" b="19040"/>
          <a:stretch>
            <a:fillRect/>
          </a:stretch>
        </p:blipFill>
        <p:spPr/>
      </p:pic>
      <p:sp>
        <p:nvSpPr>
          <p:cNvPr id="4" name="Platshållare för text 3"/>
          <p:cNvSpPr>
            <a:spLocks noGrp="1"/>
          </p:cNvSpPr>
          <p:nvPr>
            <p:ph type="body" sz="half" idx="2"/>
          </p:nvPr>
        </p:nvSpPr>
        <p:spPr/>
        <p:txBody>
          <a:bodyPr>
            <a:normAutofit lnSpcReduction="10000"/>
          </a:bodyPr>
          <a:lstStyle/>
          <a:p>
            <a:endParaRPr lang="sv-SE" dirty="0"/>
          </a:p>
          <a:p>
            <a:pPr marL="285750" indent="-285750">
              <a:buFontTx/>
              <a:buChar char="-"/>
            </a:pPr>
            <a:r>
              <a:rPr lang="sv-SE" dirty="0" smtClean="0"/>
              <a:t>Förutspår vad som ska hända i texten genom att titta på:</a:t>
            </a:r>
          </a:p>
          <a:p>
            <a:pPr marL="285750" indent="-285750">
              <a:buFontTx/>
              <a:buChar char="-"/>
            </a:pPr>
            <a:r>
              <a:rPr lang="sv-SE" dirty="0" smtClean="0"/>
              <a:t>Bilder</a:t>
            </a:r>
          </a:p>
          <a:p>
            <a:pPr marL="285750" indent="-285750">
              <a:buFontTx/>
              <a:buChar char="-"/>
            </a:pPr>
            <a:r>
              <a:rPr lang="sv-SE" dirty="0" smtClean="0"/>
              <a:t>Titel</a:t>
            </a:r>
          </a:p>
          <a:p>
            <a:pPr marL="285750" indent="-285750">
              <a:buFontTx/>
              <a:buChar char="-"/>
            </a:pPr>
            <a:r>
              <a:rPr lang="sv-SE" dirty="0" smtClean="0"/>
              <a:t>Baksidestext</a:t>
            </a:r>
          </a:p>
          <a:p>
            <a:pPr marL="285750" indent="-285750">
              <a:buFontTx/>
              <a:buChar char="-"/>
            </a:pPr>
            <a:r>
              <a:rPr lang="sv-SE" dirty="0" smtClean="0"/>
              <a:t>Genre (typ av text)</a:t>
            </a:r>
          </a:p>
          <a:p>
            <a:pPr marL="285750" indent="-285750">
              <a:buFontTx/>
              <a:buChar char="-"/>
            </a:pPr>
            <a:endParaRPr lang="sv-SE" dirty="0" smtClean="0"/>
          </a:p>
          <a:p>
            <a:pPr marL="285750" indent="-285750">
              <a:buFontTx/>
              <a:buChar char="-"/>
            </a:pPr>
            <a:r>
              <a:rPr lang="sv-SE" dirty="0" smtClean="0"/>
              <a:t>Bilder: Kristina Grundström för</a:t>
            </a:r>
          </a:p>
          <a:p>
            <a:pPr marL="285750" indent="-285750">
              <a:buFontTx/>
              <a:buChar char="-"/>
            </a:pPr>
            <a:r>
              <a:rPr lang="sv-SE" dirty="0" smtClean="0"/>
              <a:t>En läsande klass</a:t>
            </a:r>
          </a:p>
        </p:txBody>
      </p:sp>
      <p:sp>
        <p:nvSpPr>
          <p:cNvPr id="3" name="Platshållare för sidfot 2"/>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37096943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9309866" y="457339"/>
            <a:ext cx="2667486" cy="1755510"/>
          </a:xfrm>
        </p:spPr>
        <p:txBody>
          <a:bodyPr/>
          <a:lstStyle/>
          <a:p>
            <a:r>
              <a:rPr lang="sv-SE" dirty="0" smtClean="0"/>
              <a:t>Detektiven </a:t>
            </a:r>
            <a:endParaRPr lang="sv-SE" dirty="0"/>
          </a:p>
        </p:txBody>
      </p:sp>
      <p:pic>
        <p:nvPicPr>
          <p:cNvPr id="7" name="Platshållare för bild 6"/>
          <p:cNvPicPr>
            <a:picLocks noGrp="1" noChangeAspect="1"/>
          </p:cNvPicPr>
          <p:nvPr>
            <p:ph type="pic" idx="1"/>
          </p:nvPr>
        </p:nvPicPr>
        <p:blipFill>
          <a:blip r:embed="rId3">
            <a:extLst>
              <a:ext uri="{28A0092B-C50C-407E-A947-70E740481C1C}">
                <a14:useLocalDpi xmlns:a14="http://schemas.microsoft.com/office/drawing/2010/main" xmlns="" val="0"/>
              </a:ext>
            </a:extLst>
          </a:blip>
          <a:srcRect t="19040" b="19040"/>
          <a:stretch>
            <a:fillRect/>
          </a:stretch>
        </p:blipFill>
        <p:spPr>
          <a:xfrm>
            <a:off x="209325" y="282573"/>
            <a:ext cx="7621030" cy="5505579"/>
          </a:xfrm>
        </p:spPr>
      </p:pic>
      <p:sp>
        <p:nvSpPr>
          <p:cNvPr id="6" name="Platshållare för text 5"/>
          <p:cNvSpPr>
            <a:spLocks noGrp="1"/>
          </p:cNvSpPr>
          <p:nvPr>
            <p:ph type="body" sz="half" idx="2"/>
          </p:nvPr>
        </p:nvSpPr>
        <p:spPr/>
        <p:txBody>
          <a:bodyPr/>
          <a:lstStyle/>
          <a:p>
            <a:endParaRPr lang="sv-SE" dirty="0" smtClean="0"/>
          </a:p>
          <a:p>
            <a:r>
              <a:rPr lang="sv-SE" dirty="0" smtClean="0"/>
              <a:t>Detektiven </a:t>
            </a:r>
            <a:r>
              <a:rPr lang="sv-SE" dirty="0"/>
              <a:t>reder ut oklarheter, nya ord och uttryck</a:t>
            </a:r>
            <a:r>
              <a:rPr lang="sv-SE" dirty="0" smtClean="0"/>
              <a:t>.</a:t>
            </a:r>
          </a:p>
          <a:p>
            <a:endParaRPr lang="sv-SE" dirty="0"/>
          </a:p>
          <a:p>
            <a:r>
              <a:rPr lang="sv-SE" dirty="0" smtClean="0"/>
              <a:t>Strategin </a:t>
            </a:r>
            <a:r>
              <a:rPr lang="sv-SE" dirty="0"/>
              <a:t>används under </a:t>
            </a:r>
            <a:r>
              <a:rPr lang="sv-SE" dirty="0" smtClean="0"/>
              <a:t>läsningen</a:t>
            </a:r>
          </a:p>
          <a:p>
            <a:endParaRPr lang="sv-SE" dirty="0"/>
          </a:p>
          <a:p>
            <a:r>
              <a:rPr lang="sv-SE"/>
              <a:t>Bild: Kristina Grundström för En läsande klass</a:t>
            </a:r>
          </a:p>
          <a:p>
            <a:endParaRPr lang="sv-SE" dirty="0" smtClean="0"/>
          </a:p>
          <a:p>
            <a:endParaRPr lang="sv-SE" dirty="0"/>
          </a:p>
          <a:p>
            <a:endParaRPr lang="sv-SE" dirty="0" smtClean="0"/>
          </a:p>
          <a:p>
            <a:endParaRPr lang="sv-SE" dirty="0"/>
          </a:p>
          <a:p>
            <a:endParaRPr lang="sv-SE" dirty="0"/>
          </a:p>
        </p:txBody>
      </p:sp>
    </p:spTree>
    <p:extLst>
      <p:ext uri="{BB962C8B-B14F-4D97-AF65-F5344CB8AC3E}">
        <p14:creationId xmlns:p14="http://schemas.microsoft.com/office/powerpoint/2010/main" xmlns="" val="6626965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normAutofit fontScale="90000"/>
          </a:bodyPr>
          <a:lstStyle/>
          <a:p>
            <a:pPr algn="ctr"/>
            <a:r>
              <a:rPr lang="sv-SE" sz="6700" dirty="0" smtClean="0"/>
              <a:t/>
            </a:r>
            <a:br>
              <a:rPr lang="sv-SE" sz="6700" dirty="0" smtClean="0"/>
            </a:br>
            <a:r>
              <a:rPr lang="sv-SE" sz="6700" dirty="0" smtClean="0"/>
              <a:t>Detektiven </a:t>
            </a:r>
            <a:r>
              <a:rPr lang="sv-SE" dirty="0" smtClean="0"/>
              <a:t/>
            </a:r>
            <a:br>
              <a:rPr lang="sv-SE" dirty="0" smtClean="0"/>
            </a:br>
            <a:endParaRPr lang="sv-SE" dirty="0"/>
          </a:p>
        </p:txBody>
      </p:sp>
      <p:sp>
        <p:nvSpPr>
          <p:cNvPr id="6" name="Platshållare för innehåll 5"/>
          <p:cNvSpPr>
            <a:spLocks noGrp="1"/>
          </p:cNvSpPr>
          <p:nvPr>
            <p:ph sz="half" idx="1"/>
          </p:nvPr>
        </p:nvSpPr>
        <p:spPr>
          <a:xfrm>
            <a:off x="1066800" y="2103119"/>
            <a:ext cx="4754880" cy="4040103"/>
          </a:xfrm>
        </p:spPr>
        <p:txBody>
          <a:bodyPr>
            <a:noAutofit/>
          </a:bodyPr>
          <a:lstStyle/>
          <a:p>
            <a:pPr marL="0" indent="0">
              <a:buNone/>
            </a:pPr>
            <a:r>
              <a:rPr lang="sv-SE" dirty="0" smtClean="0"/>
              <a:t>Läser </a:t>
            </a:r>
            <a:r>
              <a:rPr lang="sv-SE" dirty="0"/>
              <a:t>om ordet.</a:t>
            </a:r>
            <a:br>
              <a:rPr lang="sv-SE" dirty="0"/>
            </a:br>
            <a:r>
              <a:rPr lang="sv-SE" dirty="0"/>
              <a:t>Läser om meningen.</a:t>
            </a:r>
            <a:br>
              <a:rPr lang="sv-SE" dirty="0"/>
            </a:br>
            <a:r>
              <a:rPr lang="sv-SE" dirty="0"/>
              <a:t>Läser om stycket för att få ordet i ett sammanhang.</a:t>
            </a:r>
            <a:br>
              <a:rPr lang="sv-SE" dirty="0"/>
            </a:br>
            <a:r>
              <a:rPr lang="sv-SE" dirty="0"/>
              <a:t>Funderar på om ordet liknar ett ord på svenska eller ett annat språk som läsaren redan kan.</a:t>
            </a:r>
            <a:br>
              <a:rPr lang="sv-SE" dirty="0"/>
            </a:br>
            <a:r>
              <a:rPr lang="sv-SE" dirty="0"/>
              <a:t>Funderar på om ordet är sammansatt av flera ord.</a:t>
            </a:r>
            <a:br>
              <a:rPr lang="sv-SE" dirty="0"/>
            </a:br>
            <a:r>
              <a:rPr lang="sv-SE" dirty="0"/>
              <a:t>Funderar på vad det är för sorts ord (substantiv, adjektiv, verb)</a:t>
            </a:r>
            <a:br>
              <a:rPr lang="sv-SE" dirty="0"/>
            </a:br>
            <a:r>
              <a:rPr lang="sv-SE" dirty="0" smtClean="0"/>
              <a:t>Använder sina </a:t>
            </a:r>
            <a:r>
              <a:rPr lang="sv-SE" dirty="0"/>
              <a:t>förkunskaper i ämnet.</a:t>
            </a:r>
            <a:br>
              <a:rPr lang="sv-SE" dirty="0"/>
            </a:br>
            <a:r>
              <a:rPr lang="sv-SE" dirty="0"/>
              <a:t>Slår upp ordet eller frågar någon vad det kan betyda</a:t>
            </a:r>
            <a:r>
              <a:rPr lang="sv-SE" sz="2000" dirty="0"/>
              <a:t>.</a:t>
            </a:r>
          </a:p>
        </p:txBody>
      </p:sp>
      <p:pic>
        <p:nvPicPr>
          <p:cNvPr id="8" name="Platshållare för bild 6"/>
          <p:cNvPicPr>
            <a:picLocks noGrp="1" noChangeAspect="1"/>
          </p:cNvPicPr>
          <p:nvPr>
            <p:ph sz="half" idx="2"/>
          </p:nvPr>
        </p:nvPicPr>
        <p:blipFill>
          <a:blip r:embed="rId2">
            <a:extLst>
              <a:ext uri="{28A0092B-C50C-407E-A947-70E740481C1C}">
                <a14:useLocalDpi xmlns:a14="http://schemas.microsoft.com/office/drawing/2010/main" xmlns="" val="0"/>
              </a:ext>
            </a:extLst>
          </a:blip>
          <a:srcRect t="19040" b="19040"/>
          <a:stretch>
            <a:fillRect/>
          </a:stretch>
        </p:blipFill>
        <p:spPr>
          <a:xfrm>
            <a:off x="6035785" y="2103119"/>
            <a:ext cx="5478527" cy="3705253"/>
          </a:xfrm>
        </p:spPr>
      </p:pic>
      <p:sp>
        <p:nvSpPr>
          <p:cNvPr id="2" name="Platshållare för sidfot 1"/>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4234492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234225" y="578200"/>
            <a:ext cx="10058400" cy="1371600"/>
          </a:xfrm>
        </p:spPr>
        <p:txBody>
          <a:bodyPr>
            <a:normAutofit fontScale="90000"/>
          </a:bodyPr>
          <a:lstStyle/>
          <a:p>
            <a:r>
              <a:rPr lang="sv-SE" b="1" dirty="0" smtClean="0"/>
              <a:t>Detektiven</a:t>
            </a:r>
            <a:r>
              <a:rPr lang="sv-SE" dirty="0" smtClean="0"/>
              <a:t> tar reda på vad orden betyder på sidorna 35 - 44</a:t>
            </a:r>
            <a:endParaRPr lang="sv-SE" dirty="0"/>
          </a:p>
        </p:txBody>
      </p:sp>
      <p:sp>
        <p:nvSpPr>
          <p:cNvPr id="3" name="Platshållare för innehåll 2"/>
          <p:cNvSpPr>
            <a:spLocks noGrp="1"/>
          </p:cNvSpPr>
          <p:nvPr>
            <p:ph sz="half" idx="1"/>
          </p:nvPr>
        </p:nvSpPr>
        <p:spPr/>
        <p:txBody>
          <a:bodyPr/>
          <a:lstStyle/>
          <a:p>
            <a:pPr marL="0" indent="0">
              <a:buNone/>
            </a:pPr>
            <a:r>
              <a:rPr lang="sv-SE" dirty="0" smtClean="0"/>
              <a:t>s. 35 </a:t>
            </a:r>
          </a:p>
          <a:p>
            <a:pPr marL="0" indent="0">
              <a:buNone/>
            </a:pPr>
            <a:r>
              <a:rPr lang="sv-SE" dirty="0" smtClean="0"/>
              <a:t>Sandbank   </a:t>
            </a:r>
          </a:p>
          <a:p>
            <a:pPr marL="0" indent="0">
              <a:buNone/>
            </a:pPr>
            <a:r>
              <a:rPr lang="sv-SE" dirty="0" smtClean="0"/>
              <a:t>Kanal</a:t>
            </a:r>
          </a:p>
          <a:p>
            <a:pPr marL="0" indent="0">
              <a:buNone/>
            </a:pPr>
            <a:endParaRPr lang="sv-SE" dirty="0"/>
          </a:p>
          <a:p>
            <a:pPr marL="0" indent="0">
              <a:buNone/>
            </a:pPr>
            <a:r>
              <a:rPr lang="sv-SE" dirty="0" smtClean="0"/>
              <a:t>s.36 </a:t>
            </a:r>
          </a:p>
          <a:p>
            <a:pPr marL="0" indent="0">
              <a:buNone/>
            </a:pPr>
            <a:r>
              <a:rPr lang="sv-SE" dirty="0" smtClean="0"/>
              <a:t>Sporrade</a:t>
            </a:r>
          </a:p>
          <a:p>
            <a:pPr marL="0" indent="0">
              <a:buNone/>
            </a:pPr>
            <a:r>
              <a:rPr lang="sv-SE" dirty="0" smtClean="0"/>
              <a:t>vittrande</a:t>
            </a:r>
          </a:p>
          <a:p>
            <a:pPr marL="0" indent="0">
              <a:buNone/>
            </a:pPr>
            <a:r>
              <a:rPr lang="sv-SE" dirty="0" smtClean="0"/>
              <a:t>Schaktet</a:t>
            </a:r>
          </a:p>
          <a:p>
            <a:pPr marL="0" indent="0">
              <a:buNone/>
            </a:pPr>
            <a:endParaRPr lang="sv-SE" dirty="0" smtClean="0"/>
          </a:p>
        </p:txBody>
      </p:sp>
      <p:pic>
        <p:nvPicPr>
          <p:cNvPr id="5" name="Platshållare för bild 6"/>
          <p:cNvPicPr>
            <a:picLocks noGrp="1" noChangeAspect="1"/>
          </p:cNvPicPr>
          <p:nvPr>
            <p:ph sz="half" idx="2"/>
          </p:nvPr>
        </p:nvPicPr>
        <p:blipFill>
          <a:blip r:embed="rId2">
            <a:extLst>
              <a:ext uri="{28A0092B-C50C-407E-A947-70E740481C1C}">
                <a14:useLocalDpi xmlns:a14="http://schemas.microsoft.com/office/drawing/2010/main" xmlns="" val="0"/>
              </a:ext>
            </a:extLst>
          </a:blip>
          <a:stretch>
            <a:fillRect/>
          </a:stretch>
        </p:blipFill>
        <p:spPr>
          <a:xfrm>
            <a:off x="6761409" y="2103120"/>
            <a:ext cx="3421842" cy="4133902"/>
          </a:xfrm>
        </p:spPr>
      </p:pic>
      <p:sp>
        <p:nvSpPr>
          <p:cNvPr id="4" name="Platshållare för sidfot 3"/>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35536961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algn="ctr"/>
            <a:r>
              <a:rPr lang="sv-SE" dirty="0" smtClean="0"/>
              <a:t/>
            </a:r>
            <a:br>
              <a:rPr lang="sv-SE" dirty="0" smtClean="0"/>
            </a:br>
            <a:r>
              <a:rPr lang="sv-SE" dirty="0" smtClean="0"/>
              <a:t>Repetera strategier</a:t>
            </a:r>
            <a:br>
              <a:rPr lang="sv-SE" dirty="0" smtClean="0"/>
            </a:br>
            <a:endParaRPr lang="sv-SE" dirty="0"/>
          </a:p>
        </p:txBody>
      </p:sp>
      <p:sp>
        <p:nvSpPr>
          <p:cNvPr id="5" name="Platshållare för innehåll 4"/>
          <p:cNvSpPr>
            <a:spLocks noGrp="1"/>
          </p:cNvSpPr>
          <p:nvPr>
            <p:ph idx="1"/>
          </p:nvPr>
        </p:nvSpPr>
        <p:spPr/>
        <p:txBody>
          <a:bodyPr/>
          <a:lstStyle/>
          <a:p>
            <a:endParaRPr lang="sv-SE" dirty="0" smtClean="0"/>
          </a:p>
          <a:p>
            <a:r>
              <a:rPr lang="sv-SE" sz="3200" dirty="0" smtClean="0"/>
              <a:t>1. Vilka strategier har vi använt hittills?</a:t>
            </a:r>
          </a:p>
          <a:p>
            <a:endParaRPr lang="sv-SE" sz="3200" dirty="0"/>
          </a:p>
          <a:p>
            <a:r>
              <a:rPr lang="sv-SE" sz="3200" dirty="0" smtClean="0"/>
              <a:t>2. Vad innebär dessa strategier?</a:t>
            </a:r>
          </a:p>
          <a:p>
            <a:endParaRPr lang="sv-SE" sz="3200" dirty="0" smtClean="0"/>
          </a:p>
          <a:p>
            <a:r>
              <a:rPr lang="sv-SE" sz="3200" dirty="0"/>
              <a:t>3</a:t>
            </a:r>
            <a:r>
              <a:rPr lang="sv-SE" sz="3200" smtClean="0"/>
              <a:t>. </a:t>
            </a:r>
            <a:r>
              <a:rPr lang="sv-SE" sz="3200" dirty="0" smtClean="0"/>
              <a:t>Använd dessa och läs artikeln i Enköpings-Posten.</a:t>
            </a:r>
          </a:p>
          <a:p>
            <a:endParaRPr lang="sv-SE" sz="3200" dirty="0"/>
          </a:p>
        </p:txBody>
      </p:sp>
      <p:sp>
        <p:nvSpPr>
          <p:cNvPr id="3" name="Platshållare för sidfot 2"/>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1348934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66799" y="642594"/>
            <a:ext cx="10150699" cy="1791010"/>
          </a:xfrm>
        </p:spPr>
        <p:txBody>
          <a:bodyPr>
            <a:normAutofit fontScale="90000"/>
          </a:bodyPr>
          <a:lstStyle/>
          <a:p>
            <a:r>
              <a:rPr lang="sv-SE" dirty="0" smtClean="0"/>
              <a:t/>
            </a:r>
            <a:br>
              <a:rPr lang="sv-SE" dirty="0" smtClean="0"/>
            </a:br>
            <a:r>
              <a:rPr lang="sv-SE" dirty="0" smtClean="0"/>
              <a:t>Använd </a:t>
            </a:r>
            <a:r>
              <a:rPr lang="sv-SE" b="1" dirty="0" smtClean="0"/>
              <a:t>detektiven</a:t>
            </a:r>
            <a:r>
              <a:rPr lang="sv-SE" dirty="0" smtClean="0"/>
              <a:t> för att reda ut oklarheter på de sidor du läser </a:t>
            </a:r>
            <a:br>
              <a:rPr lang="sv-SE" dirty="0" smtClean="0"/>
            </a:br>
            <a:r>
              <a:rPr lang="sv-SE" dirty="0" smtClean="0"/>
              <a:t>(</a:t>
            </a:r>
            <a:r>
              <a:rPr lang="sv-SE" sz="2200" dirty="0" smtClean="0"/>
              <a:t>antingen i </a:t>
            </a:r>
            <a:r>
              <a:rPr lang="sv-SE" sz="2200" dirty="0" err="1" smtClean="0"/>
              <a:t>Skämmerskans</a:t>
            </a:r>
            <a:r>
              <a:rPr lang="sv-SE" sz="2200" dirty="0" smtClean="0"/>
              <a:t> dotter eller i </a:t>
            </a:r>
            <a:r>
              <a:rPr lang="sv-SE" sz="2200" dirty="0" err="1" smtClean="0"/>
              <a:t>Catching</a:t>
            </a:r>
            <a:r>
              <a:rPr lang="sv-SE" sz="2200" dirty="0" smtClean="0"/>
              <a:t> </a:t>
            </a:r>
            <a:r>
              <a:rPr lang="sv-SE" sz="2200" dirty="0" err="1" smtClean="0"/>
              <a:t>fire</a:t>
            </a:r>
            <a:r>
              <a:rPr lang="sv-SE" sz="2200" dirty="0" smtClean="0"/>
              <a:t>-recensionen)</a:t>
            </a:r>
            <a:r>
              <a:rPr lang="sv-SE" dirty="0" smtClean="0"/>
              <a:t/>
            </a:r>
            <a:br>
              <a:rPr lang="sv-SE" dirty="0" smtClean="0"/>
            </a:br>
            <a:endParaRPr lang="sv-SE" dirty="0"/>
          </a:p>
        </p:txBody>
      </p:sp>
      <p:sp>
        <p:nvSpPr>
          <p:cNvPr id="3" name="Platshållare för innehåll 2"/>
          <p:cNvSpPr>
            <a:spLocks noGrp="1"/>
          </p:cNvSpPr>
          <p:nvPr>
            <p:ph sz="half" idx="1"/>
          </p:nvPr>
        </p:nvSpPr>
        <p:spPr>
          <a:xfrm>
            <a:off x="1066800" y="2055786"/>
            <a:ext cx="4754880" cy="3749040"/>
          </a:xfrm>
        </p:spPr>
        <p:txBody>
          <a:bodyPr>
            <a:normAutofit lnSpcReduction="10000"/>
          </a:bodyPr>
          <a:lstStyle/>
          <a:p>
            <a:endParaRPr lang="sv-SE" dirty="0" smtClean="0"/>
          </a:p>
          <a:p>
            <a:endParaRPr lang="sv-SE" dirty="0"/>
          </a:p>
          <a:p>
            <a:pPr marL="0" indent="0">
              <a:buNone/>
            </a:pPr>
            <a:r>
              <a:rPr lang="sv-SE" dirty="0" smtClean="0"/>
              <a:t>Anteckna minst tio ord som är nya eller okända för dig. </a:t>
            </a:r>
          </a:p>
          <a:p>
            <a:pPr marL="0" indent="0">
              <a:buNone/>
            </a:pPr>
            <a:endParaRPr lang="sv-SE" dirty="0" smtClean="0"/>
          </a:p>
          <a:p>
            <a:pPr marL="0" indent="0">
              <a:buNone/>
            </a:pPr>
            <a:r>
              <a:rPr lang="sv-SE" dirty="0" smtClean="0"/>
              <a:t>Ta reda på vad orden betyder genom att läsa om stycket, försöka förstå av sammanhanget, prata med en kompis eller slå upp orden i en ordlista.</a:t>
            </a:r>
          </a:p>
          <a:p>
            <a:pPr marL="0" indent="0">
              <a:buNone/>
            </a:pPr>
            <a:endParaRPr lang="sv-SE" dirty="0" smtClean="0"/>
          </a:p>
          <a:p>
            <a:pPr marL="0" indent="0">
              <a:buNone/>
            </a:pPr>
            <a:r>
              <a:rPr lang="sv-SE" dirty="0" smtClean="0"/>
              <a:t>Skriv också förklaringen till orden i ditt skrivhäfte.</a:t>
            </a:r>
          </a:p>
          <a:p>
            <a:pPr marL="0" indent="0">
              <a:buNone/>
            </a:pPr>
            <a:endParaRPr lang="sv-SE" dirty="0"/>
          </a:p>
        </p:txBody>
      </p:sp>
      <p:pic>
        <p:nvPicPr>
          <p:cNvPr id="5" name="Platshållare för bild 6"/>
          <p:cNvPicPr>
            <a:picLocks noGrp="1" noChangeAspect="1"/>
          </p:cNvPicPr>
          <p:nvPr>
            <p:ph sz="half" idx="2"/>
          </p:nvPr>
        </p:nvPicPr>
        <p:blipFill>
          <a:blip r:embed="rId2">
            <a:extLst>
              <a:ext uri="{28A0092B-C50C-407E-A947-70E740481C1C}">
                <a14:useLocalDpi xmlns:a14="http://schemas.microsoft.com/office/drawing/2010/main" xmlns="" val="0"/>
              </a:ext>
            </a:extLst>
          </a:blip>
          <a:stretch>
            <a:fillRect/>
          </a:stretch>
        </p:blipFill>
        <p:spPr>
          <a:xfrm>
            <a:off x="6949832" y="2433604"/>
            <a:ext cx="3340387" cy="4035498"/>
          </a:xfrm>
        </p:spPr>
      </p:pic>
      <p:sp>
        <p:nvSpPr>
          <p:cNvPr id="4" name="Platshållare för sidfot 3"/>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29008476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Använd detektiven på kapitel 1 </a:t>
            </a:r>
            <a:br>
              <a:rPr lang="sv-SE" dirty="0" smtClean="0"/>
            </a:br>
            <a:r>
              <a:rPr lang="sv-SE" dirty="0" smtClean="0"/>
              <a:t>i Nya Teknikboken</a:t>
            </a:r>
            <a:endParaRPr lang="sv-SE" dirty="0"/>
          </a:p>
        </p:txBody>
      </p:sp>
      <p:pic>
        <p:nvPicPr>
          <p:cNvPr id="4" name="Platshållare för bild 6"/>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6683709" y="2014194"/>
            <a:ext cx="3567874" cy="4310323"/>
          </a:xfrm>
        </p:spPr>
      </p:pic>
      <p:sp>
        <p:nvSpPr>
          <p:cNvPr id="3" name="Platshållare för sidfot 2"/>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28070311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Reflektera över strategin</a:t>
            </a:r>
            <a:endParaRPr lang="sv-SE" dirty="0"/>
          </a:p>
        </p:txBody>
      </p:sp>
      <p:sp>
        <p:nvSpPr>
          <p:cNvPr id="3" name="Platshållare för innehåll 2"/>
          <p:cNvSpPr>
            <a:spLocks noGrp="1"/>
          </p:cNvSpPr>
          <p:nvPr>
            <p:ph idx="1"/>
          </p:nvPr>
        </p:nvSpPr>
        <p:spPr>
          <a:xfrm>
            <a:off x="5973399" y="2793744"/>
            <a:ext cx="3835458" cy="2196936"/>
          </a:xfrm>
        </p:spPr>
        <p:txBody>
          <a:bodyPr/>
          <a:lstStyle/>
          <a:p>
            <a:endParaRPr lang="sv-SE" dirty="0" smtClean="0"/>
          </a:p>
          <a:p>
            <a:pPr marL="0" indent="0">
              <a:buNone/>
            </a:pPr>
            <a:r>
              <a:rPr lang="sv-SE" dirty="0" smtClean="0"/>
              <a:t>Hur går strategin till?</a:t>
            </a:r>
          </a:p>
          <a:p>
            <a:pPr marL="0" indent="0">
              <a:buNone/>
            </a:pPr>
            <a:r>
              <a:rPr lang="sv-SE" dirty="0" smtClean="0"/>
              <a:t>Hur gjorde du?</a:t>
            </a:r>
          </a:p>
          <a:p>
            <a:pPr marL="0" indent="0">
              <a:buNone/>
            </a:pPr>
            <a:r>
              <a:rPr lang="sv-SE" dirty="0" smtClean="0"/>
              <a:t>Hur gick det?</a:t>
            </a:r>
          </a:p>
          <a:p>
            <a:pPr marL="0" indent="0">
              <a:buNone/>
            </a:pPr>
            <a:endParaRPr lang="sv-SE" dirty="0"/>
          </a:p>
          <a:p>
            <a:pPr marL="0" indent="0">
              <a:buNone/>
            </a:pPr>
            <a:endParaRPr lang="sv-SE" dirty="0" smtClean="0"/>
          </a:p>
          <a:p>
            <a:pPr marL="0" indent="0">
              <a:buNone/>
            </a:pPr>
            <a:endParaRPr lang="sv-SE" dirty="0" smtClean="0"/>
          </a:p>
          <a:p>
            <a:pPr marL="0" indent="0">
              <a:buNone/>
            </a:pPr>
            <a:endParaRPr lang="sv-SE" dirty="0" smtClean="0"/>
          </a:p>
        </p:txBody>
      </p:sp>
      <p:pic>
        <p:nvPicPr>
          <p:cNvPr id="4" name="Bildobjekt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437023" y="2491795"/>
            <a:ext cx="2941795" cy="3341745"/>
          </a:xfrm>
          <a:prstGeom prst="rect">
            <a:avLst/>
          </a:prstGeom>
        </p:spPr>
      </p:pic>
      <p:sp>
        <p:nvSpPr>
          <p:cNvPr id="5" name="Platshållare för sidfot 4"/>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64645340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lstStyle/>
          <a:p>
            <a:r>
              <a:rPr lang="sv-SE" dirty="0" smtClean="0"/>
              <a:t>konstnären</a:t>
            </a:r>
            <a:endParaRPr lang="sv-SE" dirty="0"/>
          </a:p>
        </p:txBody>
      </p:sp>
      <p:sp>
        <p:nvSpPr>
          <p:cNvPr id="6" name="Platshållare för text 5"/>
          <p:cNvSpPr>
            <a:spLocks noGrp="1"/>
          </p:cNvSpPr>
          <p:nvPr>
            <p:ph type="body" idx="1"/>
          </p:nvPr>
        </p:nvSpPr>
        <p:spPr/>
        <p:txBody>
          <a:bodyPr/>
          <a:lstStyle/>
          <a:p>
            <a:r>
              <a:rPr lang="sv-SE" dirty="0" smtClean="0"/>
              <a:t>Att skapa inre bilder, att uttrycka känslor och tankar om texten</a:t>
            </a:r>
            <a:endParaRPr lang="sv-SE" dirty="0"/>
          </a:p>
        </p:txBody>
      </p:sp>
      <p:sp>
        <p:nvSpPr>
          <p:cNvPr id="2" name="Platshållare för sidfot 1"/>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222921616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Konstnären</a:t>
            </a:r>
            <a:br>
              <a:rPr lang="sv-SE" dirty="0" smtClean="0"/>
            </a:br>
            <a:endParaRPr lang="sv-SE" dirty="0"/>
          </a:p>
        </p:txBody>
      </p:sp>
      <p:pic>
        <p:nvPicPr>
          <p:cNvPr id="5" name="Platshållare för bild 4"/>
          <p:cNvPicPr>
            <a:picLocks noGrp="1" noChangeAspect="1"/>
          </p:cNvPicPr>
          <p:nvPr>
            <p:ph type="pic" idx="1"/>
          </p:nvPr>
        </p:nvPicPr>
        <p:blipFill>
          <a:blip r:embed="rId2">
            <a:extLst>
              <a:ext uri="{28A0092B-C50C-407E-A947-70E740481C1C}">
                <a14:useLocalDpi xmlns:a14="http://schemas.microsoft.com/office/drawing/2010/main" xmlns="" val="0"/>
              </a:ext>
            </a:extLst>
          </a:blip>
          <a:srcRect t="19040" b="19040"/>
          <a:stretch>
            <a:fillRect/>
          </a:stretch>
        </p:blipFill>
        <p:spPr>
          <a:xfrm>
            <a:off x="254357" y="302138"/>
            <a:ext cx="8531352" cy="6098662"/>
          </a:xfrm>
        </p:spPr>
      </p:pic>
      <p:sp>
        <p:nvSpPr>
          <p:cNvPr id="4" name="Platshållare för text 3"/>
          <p:cNvSpPr>
            <a:spLocks noGrp="1"/>
          </p:cNvSpPr>
          <p:nvPr>
            <p:ph type="body" sz="half" idx="2"/>
          </p:nvPr>
        </p:nvSpPr>
        <p:spPr/>
        <p:txBody>
          <a:bodyPr/>
          <a:lstStyle/>
          <a:p>
            <a:pPr marL="285750" indent="-285750">
              <a:buFontTx/>
              <a:buChar char="-"/>
            </a:pPr>
            <a:r>
              <a:rPr lang="sv-SE" dirty="0" smtClean="0"/>
              <a:t>Använder sina sinnen</a:t>
            </a:r>
          </a:p>
          <a:p>
            <a:pPr marL="285750" indent="-285750">
              <a:buFontTx/>
              <a:buChar char="-"/>
            </a:pPr>
            <a:r>
              <a:rPr lang="sv-SE" dirty="0" smtClean="0"/>
              <a:t>Lever sig in i texten </a:t>
            </a:r>
          </a:p>
          <a:p>
            <a:pPr marL="285750" indent="-285750">
              <a:buFontTx/>
              <a:buChar char="-"/>
            </a:pPr>
            <a:r>
              <a:rPr lang="sv-SE" dirty="0" smtClean="0"/>
              <a:t>Skapar inre bilder</a:t>
            </a:r>
          </a:p>
          <a:p>
            <a:pPr marL="285750" indent="-285750">
              <a:buFontTx/>
              <a:buChar char="-"/>
            </a:pPr>
            <a:endParaRPr lang="sv-SE" dirty="0" smtClean="0"/>
          </a:p>
          <a:p>
            <a:pPr marL="285750" indent="-285750">
              <a:buFontTx/>
              <a:buChar char="-"/>
            </a:pPr>
            <a:endParaRPr lang="sv-SE" dirty="0"/>
          </a:p>
          <a:p>
            <a:pPr marL="285750" indent="-285750">
              <a:buFontTx/>
              <a:buChar char="-"/>
            </a:pPr>
            <a:r>
              <a:rPr lang="sv-SE" dirty="0"/>
              <a:t>Bild: Kristina Grundström för En läsande klass</a:t>
            </a:r>
          </a:p>
          <a:p>
            <a:pPr marL="285750" indent="-285750">
              <a:buFontTx/>
              <a:buChar char="-"/>
            </a:pPr>
            <a:endParaRPr lang="sv-SE" dirty="0"/>
          </a:p>
        </p:txBody>
      </p:sp>
    </p:spTree>
    <p:extLst>
      <p:ext uri="{BB962C8B-B14F-4D97-AF65-F5344CB8AC3E}">
        <p14:creationId xmlns:p14="http://schemas.microsoft.com/office/powerpoint/2010/main" xmlns="" val="119544668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KONSTNÄREN </a:t>
            </a:r>
            <a:endParaRPr lang="sv-SE" dirty="0"/>
          </a:p>
        </p:txBody>
      </p:sp>
      <p:sp>
        <p:nvSpPr>
          <p:cNvPr id="3" name="Platshållare för innehåll 2"/>
          <p:cNvSpPr>
            <a:spLocks noGrp="1"/>
          </p:cNvSpPr>
          <p:nvPr>
            <p:ph sz="half" idx="1"/>
          </p:nvPr>
        </p:nvSpPr>
        <p:spPr>
          <a:xfrm>
            <a:off x="1066799" y="2103120"/>
            <a:ext cx="5050665" cy="3859798"/>
          </a:xfrm>
        </p:spPr>
        <p:txBody>
          <a:bodyPr>
            <a:normAutofit fontScale="92500" lnSpcReduction="10000"/>
          </a:bodyPr>
          <a:lstStyle/>
          <a:p>
            <a:pPr marL="0" indent="0">
              <a:buNone/>
            </a:pPr>
            <a:r>
              <a:rPr lang="sv-SE" dirty="0" smtClean="0"/>
              <a:t>1. Läs sidorna 83 till 90 </a:t>
            </a:r>
            <a:r>
              <a:rPr lang="sv-SE" i="1" dirty="0" smtClean="0"/>
              <a:t>i </a:t>
            </a:r>
            <a:r>
              <a:rPr lang="sv-SE" i="1" dirty="0" err="1" smtClean="0"/>
              <a:t>Skämmerskans</a:t>
            </a:r>
            <a:r>
              <a:rPr lang="sv-SE" i="1" dirty="0" smtClean="0"/>
              <a:t> dotter</a:t>
            </a:r>
          </a:p>
          <a:p>
            <a:pPr marL="0" indent="0">
              <a:buNone/>
            </a:pPr>
            <a:endParaRPr lang="sv-SE" dirty="0" smtClean="0"/>
          </a:p>
          <a:p>
            <a:pPr marL="0" indent="0">
              <a:buNone/>
            </a:pPr>
            <a:r>
              <a:rPr lang="sv-SE" dirty="0" smtClean="0"/>
              <a:t>2. Beskriv i ord och bild </a:t>
            </a:r>
          </a:p>
          <a:p>
            <a:pPr marL="0" indent="0">
              <a:buNone/>
            </a:pPr>
            <a:r>
              <a:rPr lang="sv-SE" dirty="0" smtClean="0"/>
              <a:t>- hur det ser ut</a:t>
            </a:r>
          </a:p>
          <a:p>
            <a:pPr>
              <a:buFontTx/>
              <a:buChar char="-"/>
            </a:pPr>
            <a:r>
              <a:rPr lang="sv-SE" dirty="0" smtClean="0"/>
              <a:t>hur det luktar</a:t>
            </a:r>
          </a:p>
          <a:p>
            <a:pPr>
              <a:buFontTx/>
              <a:buChar char="-"/>
            </a:pPr>
            <a:r>
              <a:rPr lang="sv-SE" dirty="0"/>
              <a:t>h</a:t>
            </a:r>
            <a:r>
              <a:rPr lang="sv-SE" dirty="0" smtClean="0"/>
              <a:t>ur det smakar</a:t>
            </a:r>
          </a:p>
          <a:p>
            <a:pPr>
              <a:buFontTx/>
              <a:buChar char="-"/>
            </a:pPr>
            <a:r>
              <a:rPr lang="sv-SE" dirty="0" smtClean="0"/>
              <a:t>hur det låter</a:t>
            </a:r>
          </a:p>
          <a:p>
            <a:pPr>
              <a:buFontTx/>
              <a:buChar char="-"/>
            </a:pPr>
            <a:r>
              <a:rPr lang="sv-SE" dirty="0"/>
              <a:t>h</a:t>
            </a:r>
            <a:r>
              <a:rPr lang="sv-SE" dirty="0" smtClean="0"/>
              <a:t>ur det känns</a:t>
            </a:r>
          </a:p>
          <a:p>
            <a:pPr>
              <a:buFontTx/>
              <a:buChar char="-"/>
            </a:pPr>
            <a:endParaRPr lang="sv-SE" dirty="0" smtClean="0"/>
          </a:p>
          <a:p>
            <a:pPr marL="0" indent="0">
              <a:buNone/>
            </a:pPr>
            <a:r>
              <a:rPr lang="sv-SE" dirty="0" smtClean="0"/>
              <a:t>3. Tänk dig att du är draken. Berätta vad du upplever och hur det känns.</a:t>
            </a:r>
            <a:endParaRPr lang="sv-SE" dirty="0"/>
          </a:p>
          <a:p>
            <a:pPr>
              <a:buFontTx/>
              <a:buChar char="-"/>
            </a:pPr>
            <a:endParaRPr lang="sv-SE" dirty="0" smtClean="0"/>
          </a:p>
        </p:txBody>
      </p:sp>
      <p:pic>
        <p:nvPicPr>
          <p:cNvPr id="5" name="Platshållare för bild 4"/>
          <p:cNvPicPr>
            <a:picLocks noGrp="1" noChangeAspect="1"/>
          </p:cNvPicPr>
          <p:nvPr>
            <p:ph sz="half" idx="2"/>
          </p:nvPr>
        </p:nvPicPr>
        <p:blipFill>
          <a:blip r:embed="rId2">
            <a:extLst>
              <a:ext uri="{28A0092B-C50C-407E-A947-70E740481C1C}">
                <a14:useLocalDpi xmlns:a14="http://schemas.microsoft.com/office/drawing/2010/main" xmlns="" val="0"/>
              </a:ext>
            </a:extLst>
          </a:blip>
          <a:srcRect t="19040" b="19040"/>
          <a:stretch>
            <a:fillRect/>
          </a:stretch>
        </p:blipFill>
        <p:spPr>
          <a:xfrm>
            <a:off x="6370637" y="2053037"/>
            <a:ext cx="4949893" cy="3702771"/>
          </a:xfrm>
        </p:spPr>
      </p:pic>
      <p:sp>
        <p:nvSpPr>
          <p:cNvPr id="4" name="Platshållare för sidfot 3"/>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27270575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Spågumman förutspår</a:t>
            </a:r>
            <a:endParaRPr lang="sv-SE" dirty="0"/>
          </a:p>
        </p:txBody>
      </p:sp>
      <p:pic>
        <p:nvPicPr>
          <p:cNvPr id="5" name="Platshållare för bild 4"/>
          <p:cNvPicPr>
            <a:picLocks noGrp="1" noChangeAspect="1"/>
          </p:cNvPicPr>
          <p:nvPr>
            <p:ph type="pic" idx="1"/>
          </p:nvPr>
        </p:nvPicPr>
        <p:blipFill>
          <a:blip r:embed="rId3">
            <a:extLst>
              <a:ext uri="{28A0092B-C50C-407E-A947-70E740481C1C}">
                <a14:useLocalDpi xmlns:a14="http://schemas.microsoft.com/office/drawing/2010/main" xmlns="" val="0"/>
              </a:ext>
            </a:extLst>
          </a:blip>
          <a:srcRect t="19040" b="19040"/>
          <a:stretch>
            <a:fillRect/>
          </a:stretch>
        </p:blipFill>
        <p:spPr>
          <a:xfrm>
            <a:off x="228599" y="250622"/>
            <a:ext cx="8104032" cy="6062824"/>
          </a:xfrm>
        </p:spPr>
      </p:pic>
      <p:sp>
        <p:nvSpPr>
          <p:cNvPr id="4" name="Platshållare för text 3"/>
          <p:cNvSpPr>
            <a:spLocks noGrp="1"/>
          </p:cNvSpPr>
          <p:nvPr>
            <p:ph type="body" sz="half" idx="2"/>
          </p:nvPr>
        </p:nvSpPr>
        <p:spPr>
          <a:xfrm>
            <a:off x="9296400" y="2286000"/>
            <a:ext cx="2432304" cy="3148885"/>
          </a:xfrm>
        </p:spPr>
        <p:txBody>
          <a:bodyPr/>
          <a:lstStyle/>
          <a:p>
            <a:pPr marL="285750" indent="-285750">
              <a:buFontTx/>
              <a:buChar char="-"/>
            </a:pPr>
            <a:r>
              <a:rPr lang="sv-SE" dirty="0" smtClean="0"/>
              <a:t>Strategi som används före läsningen, under läsningen och efter läsningen. </a:t>
            </a:r>
          </a:p>
          <a:p>
            <a:endParaRPr lang="sv-SE" dirty="0"/>
          </a:p>
          <a:p>
            <a:r>
              <a:rPr lang="sv-SE" dirty="0"/>
              <a:t>Vad tror du att texten kommer att handla om?</a:t>
            </a:r>
          </a:p>
          <a:p>
            <a:r>
              <a:rPr lang="sv-SE" dirty="0"/>
              <a:t>Vad tror du kommer att hända härnäst?</a:t>
            </a:r>
          </a:p>
          <a:p>
            <a:r>
              <a:rPr lang="sv-SE" dirty="0"/>
              <a:t>Vad tror du kommer att hända sedan?</a:t>
            </a:r>
          </a:p>
        </p:txBody>
      </p:sp>
      <p:sp>
        <p:nvSpPr>
          <p:cNvPr id="3" name="Platshållare för sidfot 2"/>
          <p:cNvSpPr>
            <a:spLocks noGrp="1"/>
          </p:cNvSpPr>
          <p:nvPr>
            <p:ph type="ftr" sz="quarter" idx="11"/>
          </p:nvPr>
        </p:nvSpPr>
        <p:spPr/>
        <p:txBody>
          <a:bodyPr/>
          <a:lstStyle/>
          <a:p>
            <a:r>
              <a:rPr lang="en-US" smtClean="0"/>
              <a:t>Bild: Kristina Grundström </a:t>
            </a:r>
            <a:endParaRPr lang="en-US" dirty="0"/>
          </a:p>
        </p:txBody>
      </p:sp>
    </p:spTree>
    <p:extLst>
      <p:ext uri="{BB962C8B-B14F-4D97-AF65-F5344CB8AC3E}">
        <p14:creationId xmlns:p14="http://schemas.microsoft.com/office/powerpoint/2010/main" xmlns="" val="26771537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lstStyle/>
          <a:p>
            <a:r>
              <a:rPr lang="sv-SE" dirty="0" smtClean="0"/>
              <a:t>Inre bilder - elevexempel</a:t>
            </a:r>
            <a:endParaRPr lang="sv-SE" dirty="0"/>
          </a:p>
        </p:txBody>
      </p:sp>
      <p:sp>
        <p:nvSpPr>
          <p:cNvPr id="6" name="Platshållare för innehåll 5"/>
          <p:cNvSpPr>
            <a:spLocks noGrp="1"/>
          </p:cNvSpPr>
          <p:nvPr>
            <p:ph idx="1"/>
          </p:nvPr>
        </p:nvSpPr>
        <p:spPr/>
        <p:txBody>
          <a:bodyPr/>
          <a:lstStyle/>
          <a:p>
            <a:r>
              <a:rPr lang="sv-SE" dirty="0" smtClean="0"/>
              <a:t>Det är väldigt mörkt men man ser lite i månljuset. Man ser det kalla betonggolvet som är lite fuktigt i daggen från morgonen som borgens egen andedräkt.</a:t>
            </a:r>
          </a:p>
          <a:p>
            <a:r>
              <a:rPr lang="sv-SE" dirty="0" smtClean="0"/>
              <a:t>Lukterna är starka men den fräna lukten av spya fräter sig in i näsborrarna och vill få sig själv att spy. Svetten från Nico drar sig genom cellen och sätter sig på väggarna och smetar sig in i spylukten som får en att vilja springa iväg och inte stanna en minut in i cellen. </a:t>
            </a:r>
          </a:p>
          <a:p>
            <a:r>
              <a:rPr lang="sv-SE" dirty="0" smtClean="0"/>
              <a:t>Smaken av urin blandat med spya och svett. Den är fuktig och torr på samman gång och riktigt salt. </a:t>
            </a:r>
          </a:p>
          <a:p>
            <a:pPr marL="0" indent="0">
              <a:buNone/>
            </a:pPr>
            <a:r>
              <a:rPr lang="sv-SE" dirty="0" smtClean="0"/>
              <a:t>   Det låter ganska mycket i cellen av Nicos långa andetag, droppandet från vattnet som rinner långsamt från väggarna. </a:t>
            </a:r>
          </a:p>
          <a:p>
            <a:pPr marL="0" indent="0">
              <a:buNone/>
            </a:pPr>
            <a:r>
              <a:rPr lang="sv-SE" dirty="0" smtClean="0"/>
              <a:t>Det känns som en snigel som man häller salt på, krävande, trångt och fångat…</a:t>
            </a:r>
          </a:p>
        </p:txBody>
      </p:sp>
      <p:sp>
        <p:nvSpPr>
          <p:cNvPr id="2" name="Platshållare för sidfot 1"/>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182885558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Fler exempel</a:t>
            </a:r>
            <a:endParaRPr lang="sv-SE" dirty="0"/>
          </a:p>
        </p:txBody>
      </p:sp>
      <p:sp>
        <p:nvSpPr>
          <p:cNvPr id="3" name="Platshållare för innehåll 2"/>
          <p:cNvSpPr>
            <a:spLocks noGrp="1"/>
          </p:cNvSpPr>
          <p:nvPr>
            <p:ph idx="1"/>
          </p:nvPr>
        </p:nvSpPr>
        <p:spPr/>
        <p:txBody>
          <a:bodyPr/>
          <a:lstStyle/>
          <a:p>
            <a:r>
              <a:rPr lang="sv-SE" dirty="0" smtClean="0"/>
              <a:t>Fängelsehålan. Det är mörkt. Kylan forsar in genom en liten glugg. Det finns bara en liten brits. Det ojämna stengolvet gör ont mot fötterna. Det stinker surt av spyan som blandat sig med halmen på golvet. Man får smak av sig själv. </a:t>
            </a:r>
          </a:p>
          <a:p>
            <a:pPr lvl="1"/>
            <a:r>
              <a:rPr lang="sv-SE" dirty="0" smtClean="0"/>
              <a:t>På nätterna kan man höra små pip och krafsande. Man får tvinga sig till sömns av utmattning. Gråa stenar bildar väggar, tak och golv. Ett kvadratiskt rum med britsen tvärtemot ett järngaller. </a:t>
            </a:r>
          </a:p>
          <a:p>
            <a:pPr lvl="1"/>
            <a:endParaRPr lang="sv-SE" dirty="0"/>
          </a:p>
          <a:p>
            <a:pPr lvl="1"/>
            <a:endParaRPr lang="sv-SE" dirty="0" smtClean="0"/>
          </a:p>
          <a:p>
            <a:pPr lvl="1"/>
            <a:r>
              <a:rPr lang="sv-SE" dirty="0" smtClean="0"/>
              <a:t>Det är mörkt och kallt i drakburen. Man ser svarta stora skuggor från drakarna. Det luktar gammalt och </a:t>
            </a:r>
            <a:r>
              <a:rPr lang="sv-SE" dirty="0" err="1" smtClean="0"/>
              <a:t>unkte</a:t>
            </a:r>
            <a:r>
              <a:rPr lang="sv-SE" dirty="0" smtClean="0"/>
              <a:t>. Det luktar som </a:t>
            </a:r>
            <a:r>
              <a:rPr lang="sv-SE" dirty="0" err="1" smtClean="0"/>
              <a:t>Drakan</a:t>
            </a:r>
            <a:r>
              <a:rPr lang="sv-SE" dirty="0" smtClean="0"/>
              <a:t>. Det låter från drakarna, rytande och det dunsar när de sätter ner fötterna på de kalla plattorna. Det är nervöst och det känns läskigt. Det smakar drakblod, tjockt och mörkt blod. </a:t>
            </a:r>
          </a:p>
          <a:p>
            <a:pPr lvl="1"/>
            <a:endParaRPr lang="sv-SE" dirty="0"/>
          </a:p>
          <a:p>
            <a:pPr lvl="1"/>
            <a:r>
              <a:rPr lang="sv-SE" dirty="0" smtClean="0"/>
              <a:t>Det luktar unket. Det smakar blod. Det låter stilla. Det känns mörkt och kallt och stilla. </a:t>
            </a:r>
          </a:p>
        </p:txBody>
      </p:sp>
      <p:sp>
        <p:nvSpPr>
          <p:cNvPr id="4" name="Platshållare för sidfot 3"/>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403973747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Ännu fler exempel</a:t>
            </a:r>
            <a:endParaRPr lang="sv-SE" dirty="0"/>
          </a:p>
        </p:txBody>
      </p:sp>
      <p:sp>
        <p:nvSpPr>
          <p:cNvPr id="3" name="Platshållare för innehåll 2"/>
          <p:cNvSpPr>
            <a:spLocks noGrp="1"/>
          </p:cNvSpPr>
          <p:nvPr>
            <p:ph idx="1"/>
          </p:nvPr>
        </p:nvSpPr>
        <p:spPr/>
        <p:txBody>
          <a:bodyPr>
            <a:normAutofit lnSpcReduction="10000"/>
          </a:bodyPr>
          <a:lstStyle/>
          <a:p>
            <a:r>
              <a:rPr lang="sv-SE" dirty="0" smtClean="0"/>
              <a:t>… Det smakade spya och en svag blodsmak i munnen. </a:t>
            </a:r>
          </a:p>
          <a:p>
            <a:r>
              <a:rPr lang="sv-SE" dirty="0" smtClean="0"/>
              <a:t>Man hörde hur vakterna spelade spel längre bort i den långa gången. De skrattade och ibland hörde man vinden och hur fotsteg kom närmre. Det känns fuktigt, läskigt, hemskt och kallt. </a:t>
            </a:r>
          </a:p>
          <a:p>
            <a:pPr marL="0" indent="0">
              <a:buNone/>
            </a:pPr>
            <a:endParaRPr lang="sv-SE" dirty="0" smtClean="0"/>
          </a:p>
          <a:p>
            <a:r>
              <a:rPr lang="sv-SE" dirty="0" err="1" smtClean="0"/>
              <a:t>Nicodemus</a:t>
            </a:r>
            <a:r>
              <a:rPr lang="sv-SE" dirty="0" smtClean="0"/>
              <a:t> sitter fängslad i sin cell och jag fick en bild av att han ligger i mörkret så att man bara ser en liten gestalt som ligger i hörnet. Jag tänker mig blod, spya och smuts på golvet. </a:t>
            </a:r>
          </a:p>
          <a:p>
            <a:endParaRPr lang="sv-SE" dirty="0"/>
          </a:p>
          <a:p>
            <a:r>
              <a:rPr lang="sv-SE" dirty="0" smtClean="0"/>
              <a:t>Jag tror att fängelsehålan är ganska liten och mörk. Och att det är en liten gallerdörr och att det är stenväggar. Och stenväggarna är smutsiga och gamla med en massa mossa på. Och så finns det en </a:t>
            </a:r>
            <a:r>
              <a:rPr lang="sv-SE" dirty="0" err="1" smtClean="0"/>
              <a:t>stenupphöjning</a:t>
            </a:r>
            <a:r>
              <a:rPr lang="sv-SE" dirty="0" smtClean="0"/>
              <a:t> som man kan sova på. Det sitter även en oljelampa på väggen.</a:t>
            </a:r>
            <a:endParaRPr lang="sv-SE" dirty="0"/>
          </a:p>
        </p:txBody>
      </p:sp>
      <p:sp>
        <p:nvSpPr>
          <p:cNvPr id="4" name="Platshållare för sidfot 3"/>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227747545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Och ännu fler…</a:t>
            </a:r>
            <a:endParaRPr lang="sv-SE" dirty="0"/>
          </a:p>
        </p:txBody>
      </p:sp>
      <p:sp>
        <p:nvSpPr>
          <p:cNvPr id="3" name="Platshållare för innehåll 2"/>
          <p:cNvSpPr>
            <a:spLocks noGrp="1"/>
          </p:cNvSpPr>
          <p:nvPr>
            <p:ph idx="1"/>
          </p:nvPr>
        </p:nvSpPr>
        <p:spPr/>
        <p:txBody>
          <a:bodyPr/>
          <a:lstStyle/>
          <a:p>
            <a:pPr marL="0" indent="0">
              <a:buNone/>
            </a:pPr>
            <a:r>
              <a:rPr lang="sv-SE" dirty="0" smtClean="0"/>
              <a:t>Det luktar källare, fuktigt. En liten snutt av järn också, smaken är nästan detsamma. Man hör små vattendroppar droppa ner ifrån celltaket. Det känns kallt och rått.</a:t>
            </a:r>
          </a:p>
          <a:p>
            <a:pPr marL="0" indent="0">
              <a:buNone/>
            </a:pPr>
            <a:endParaRPr lang="sv-SE" dirty="0" smtClean="0"/>
          </a:p>
          <a:p>
            <a:pPr marL="0" indent="0">
              <a:buNone/>
            </a:pPr>
            <a:r>
              <a:rPr lang="sv-SE" dirty="0" smtClean="0"/>
              <a:t>Jag ser drakgården som en bakgård på ett hus. Gräset är dränkt i vattnet så det har förstörts och gräset ser ut att vara dåligt skött. Runt gården så går ett gammaldags stängsel som ser ut som </a:t>
            </a:r>
            <a:r>
              <a:rPr lang="sv-SE" dirty="0" err="1" smtClean="0"/>
              <a:t>krogliga</a:t>
            </a:r>
            <a:r>
              <a:rPr lang="sv-SE" dirty="0" smtClean="0"/>
              <a:t> spjut som kommer från marken.</a:t>
            </a:r>
          </a:p>
          <a:p>
            <a:pPr marL="0" indent="0">
              <a:buNone/>
            </a:pPr>
            <a:endParaRPr lang="sv-SE" dirty="0"/>
          </a:p>
          <a:p>
            <a:pPr marL="0" indent="0">
              <a:buNone/>
            </a:pPr>
            <a:r>
              <a:rPr lang="sv-SE" dirty="0" smtClean="0"/>
              <a:t>Det smakar som en bitter smak av svett och smuts. </a:t>
            </a:r>
          </a:p>
          <a:p>
            <a:pPr marL="0" indent="0">
              <a:buNone/>
            </a:pPr>
            <a:endParaRPr lang="sv-SE" dirty="0"/>
          </a:p>
          <a:p>
            <a:pPr marL="0" indent="0">
              <a:buNone/>
            </a:pPr>
            <a:r>
              <a:rPr lang="sv-SE" dirty="0" smtClean="0"/>
              <a:t>Jag hör fåglar som kvittrar, löv som blåser runt och något som slits isär av drakar.  </a:t>
            </a:r>
            <a:endParaRPr lang="sv-SE" dirty="0"/>
          </a:p>
          <a:p>
            <a:pPr marL="0" indent="0">
              <a:buNone/>
            </a:pPr>
            <a:endParaRPr lang="sv-SE" dirty="0"/>
          </a:p>
        </p:txBody>
      </p:sp>
      <p:sp>
        <p:nvSpPr>
          <p:cNvPr id="4" name="Platshållare för sidfot 3"/>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192400354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Exempel, exempel…</a:t>
            </a:r>
            <a:endParaRPr lang="sv-SE" dirty="0"/>
          </a:p>
        </p:txBody>
      </p:sp>
      <p:sp>
        <p:nvSpPr>
          <p:cNvPr id="3" name="Platshållare för innehåll 2"/>
          <p:cNvSpPr>
            <a:spLocks noGrp="1"/>
          </p:cNvSpPr>
          <p:nvPr>
            <p:ph idx="1"/>
          </p:nvPr>
        </p:nvSpPr>
        <p:spPr/>
        <p:txBody>
          <a:bodyPr>
            <a:normAutofit fontScale="92500" lnSpcReduction="20000"/>
          </a:bodyPr>
          <a:lstStyle/>
          <a:p>
            <a:r>
              <a:rPr lang="sv-SE" dirty="0" smtClean="0"/>
              <a:t>Nico sitter lutat mot väggen helt avslappnad i kroppen och vilar ögonen. Slapp som en trasdocka och han är för svag för att kunna sätta sig rakt. Månskenet silar svagt genom det lilla fönstret och lyser på Nico så att man ser hans ansikte och överkropp.</a:t>
            </a:r>
          </a:p>
          <a:p>
            <a:endParaRPr lang="sv-SE" dirty="0"/>
          </a:p>
          <a:p>
            <a:r>
              <a:rPr lang="sv-SE" dirty="0" smtClean="0"/>
              <a:t>Jag hör bara Nicos andetag och mina egna tankar som surrar runt i huvudet. </a:t>
            </a:r>
          </a:p>
          <a:p>
            <a:endParaRPr lang="sv-SE" dirty="0"/>
          </a:p>
          <a:p>
            <a:r>
              <a:rPr lang="sv-SE" dirty="0" smtClean="0"/>
              <a:t>Dinas hår är mellanlångt, svart och stripigt. Doften att ruttet från drakarna har fastnat i hennes hår. Det låter som man drar fingrarna genom sanden när </a:t>
            </a:r>
            <a:r>
              <a:rPr lang="sv-SE" dirty="0" err="1" smtClean="0"/>
              <a:t>Melussina</a:t>
            </a:r>
            <a:r>
              <a:rPr lang="sv-SE" dirty="0" smtClean="0"/>
              <a:t> borstar igenom Dinas svarta hår med sin milda fingrar. Dinas hår känns stripigt och ovårdat, som torrt gräs. Det är ovanligt slitet längst ner i topparna. </a:t>
            </a:r>
          </a:p>
          <a:p>
            <a:endParaRPr lang="sv-SE" dirty="0"/>
          </a:p>
          <a:p>
            <a:r>
              <a:rPr lang="sv-SE" dirty="0"/>
              <a:t>D</a:t>
            </a:r>
            <a:r>
              <a:rPr lang="sv-SE" dirty="0" smtClean="0"/>
              <a:t>rakgården är omringad med kalla och mossiga stenar. Det luktar nog drake, döda djur. Stenarna är fuktiga och smakar som blöta stenar, drakarna är inte så goda att smaka. I drakgården hör man drakar snarka och röra sig lätt. Väggarna är kalla och fuktiga. </a:t>
            </a:r>
            <a:r>
              <a:rPr lang="sv-SE" smtClean="0"/>
              <a:t>yh</a:t>
            </a:r>
            <a:endParaRPr lang="sv-SE" dirty="0"/>
          </a:p>
        </p:txBody>
      </p:sp>
      <p:sp>
        <p:nvSpPr>
          <p:cNvPr id="4" name="Platshållare för sidfot 3"/>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313547599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Reflektera över strategin</a:t>
            </a:r>
            <a:endParaRPr lang="sv-SE" dirty="0"/>
          </a:p>
        </p:txBody>
      </p:sp>
      <p:sp>
        <p:nvSpPr>
          <p:cNvPr id="3" name="Platshållare för innehåll 2"/>
          <p:cNvSpPr>
            <a:spLocks noGrp="1"/>
          </p:cNvSpPr>
          <p:nvPr>
            <p:ph idx="1"/>
          </p:nvPr>
        </p:nvSpPr>
        <p:spPr>
          <a:xfrm>
            <a:off x="5589431" y="2704563"/>
            <a:ext cx="4219426" cy="2286117"/>
          </a:xfrm>
        </p:spPr>
        <p:txBody>
          <a:bodyPr/>
          <a:lstStyle/>
          <a:p>
            <a:endParaRPr lang="sv-SE" dirty="0" smtClean="0"/>
          </a:p>
          <a:p>
            <a:pPr marL="0" indent="0">
              <a:buNone/>
            </a:pPr>
            <a:r>
              <a:rPr lang="sv-SE" dirty="0" smtClean="0"/>
              <a:t>Hur går strategin till?</a:t>
            </a:r>
          </a:p>
          <a:p>
            <a:pPr marL="0" indent="0">
              <a:buNone/>
            </a:pPr>
            <a:r>
              <a:rPr lang="sv-SE" dirty="0" smtClean="0"/>
              <a:t>Hur gjorde du?</a:t>
            </a:r>
          </a:p>
          <a:p>
            <a:pPr marL="0" indent="0">
              <a:buNone/>
            </a:pPr>
            <a:r>
              <a:rPr lang="sv-SE" dirty="0" smtClean="0"/>
              <a:t>Hur gick det?</a:t>
            </a:r>
          </a:p>
          <a:p>
            <a:pPr marL="0" indent="0">
              <a:buNone/>
            </a:pPr>
            <a:endParaRPr lang="sv-SE" dirty="0"/>
          </a:p>
          <a:p>
            <a:pPr marL="0" indent="0">
              <a:buNone/>
            </a:pPr>
            <a:endParaRPr lang="sv-SE" dirty="0" smtClean="0"/>
          </a:p>
          <a:p>
            <a:pPr marL="0" indent="0">
              <a:buNone/>
            </a:pPr>
            <a:endParaRPr lang="sv-SE" dirty="0" smtClean="0"/>
          </a:p>
          <a:p>
            <a:pPr marL="0" indent="0">
              <a:buNone/>
            </a:pPr>
            <a:endParaRPr lang="sv-SE" dirty="0" smtClean="0"/>
          </a:p>
        </p:txBody>
      </p:sp>
      <p:pic>
        <p:nvPicPr>
          <p:cNvPr id="4" name="Bildobjekt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437023" y="2491795"/>
            <a:ext cx="2941795" cy="3341745"/>
          </a:xfrm>
          <a:prstGeom prst="rect">
            <a:avLst/>
          </a:prstGeom>
        </p:spPr>
      </p:pic>
      <p:sp>
        <p:nvSpPr>
          <p:cNvPr id="5" name="Platshållare för sidfot 4"/>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271060708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REPETERA STRATEGIER </a:t>
            </a:r>
            <a:endParaRPr lang="sv-SE" dirty="0"/>
          </a:p>
        </p:txBody>
      </p:sp>
      <p:sp>
        <p:nvSpPr>
          <p:cNvPr id="3" name="Platshållare för innehåll 2"/>
          <p:cNvSpPr>
            <a:spLocks noGrp="1"/>
          </p:cNvSpPr>
          <p:nvPr>
            <p:ph idx="1"/>
          </p:nvPr>
        </p:nvSpPr>
        <p:spPr>
          <a:xfrm>
            <a:off x="840785" y="4612296"/>
            <a:ext cx="8899302" cy="4584578"/>
          </a:xfrm>
        </p:spPr>
        <p:txBody>
          <a:bodyPr/>
          <a:lstStyle/>
          <a:p>
            <a:r>
              <a:rPr lang="sv-SE" dirty="0" smtClean="0"/>
              <a:t>Vilken/vilka strategier använder du innan du läser?</a:t>
            </a:r>
          </a:p>
          <a:p>
            <a:r>
              <a:rPr lang="sv-SE" dirty="0" smtClean="0"/>
              <a:t>Vilken/vilka strategier använder du medan du läser?</a:t>
            </a:r>
          </a:p>
          <a:p>
            <a:r>
              <a:rPr lang="sv-SE" dirty="0" smtClean="0"/>
              <a:t>Vilken/vilka strategier använder du efter att du har läst artikeln?</a:t>
            </a:r>
          </a:p>
          <a:p>
            <a:endParaRPr lang="sv-SE" dirty="0"/>
          </a:p>
          <a:p>
            <a:pPr marL="0" indent="0">
              <a:buNone/>
            </a:pPr>
            <a:endParaRPr lang="sv-SE" dirty="0" smtClean="0"/>
          </a:p>
          <a:p>
            <a:endParaRPr lang="sv-SE" dirty="0"/>
          </a:p>
        </p:txBody>
      </p:sp>
      <p:pic>
        <p:nvPicPr>
          <p:cNvPr id="3073" name="Platshållare för bild 4"/>
          <p:cNvPicPr>
            <a:picLocks noGrp="1" noChangeAspect="1" noChangeArrowheads="1"/>
          </p:cNvPicPr>
          <p:nvPr/>
        </p:nvPicPr>
        <p:blipFill>
          <a:blip r:embed="rId2">
            <a:extLst>
              <a:ext uri="{28A0092B-C50C-407E-A947-70E740481C1C}">
                <a14:useLocalDpi xmlns:a14="http://schemas.microsoft.com/office/drawing/2010/main" xmlns="" val="0"/>
              </a:ext>
            </a:extLst>
          </a:blip>
          <a:srcRect t="19040" b="19040"/>
          <a:stretch>
            <a:fillRect/>
          </a:stretch>
        </p:blipFill>
        <p:spPr bwMode="auto">
          <a:xfrm>
            <a:off x="874624" y="2900948"/>
            <a:ext cx="2112333" cy="1580813"/>
          </a:xfrm>
          <a:prstGeom prst="rect">
            <a:avLst/>
          </a:prstGeom>
          <a:solidFill>
            <a:srgbClr val="9CC2E5"/>
          </a:solidFill>
        </p:spPr>
      </p:pic>
      <p:pic>
        <p:nvPicPr>
          <p:cNvPr id="3076" name="Picture 4"/>
          <p:cNvPicPr>
            <a:picLocks noGrp="1" noChangeAspect="1" noChangeArrowheads="1"/>
          </p:cNvPicPr>
          <p:nvPr/>
        </p:nvPicPr>
        <p:blipFill>
          <a:blip r:embed="rId3">
            <a:extLst>
              <a:ext uri="{28A0092B-C50C-407E-A947-70E740481C1C}">
                <a14:useLocalDpi xmlns:a14="http://schemas.microsoft.com/office/drawing/2010/main" xmlns="" val="0"/>
              </a:ext>
            </a:extLst>
          </a:blip>
          <a:srcRect t="19040" b="19040"/>
          <a:stretch>
            <a:fillRect/>
          </a:stretch>
        </p:blipFill>
        <p:spPr bwMode="auto">
          <a:xfrm>
            <a:off x="3175877" y="2900948"/>
            <a:ext cx="2114559" cy="1580813"/>
          </a:xfrm>
          <a:prstGeom prst="rect">
            <a:avLst/>
          </a:prstGeom>
          <a:solidFill>
            <a:srgbClr val="9CC2E5"/>
          </a:solidFill>
        </p:spPr>
      </p:pic>
      <p:pic>
        <p:nvPicPr>
          <p:cNvPr id="3074" name="Platshållare för bild 6"/>
          <p:cNvPicPr>
            <a:picLocks noGrp="1" noChangeAspect="1" noChangeArrowheads="1"/>
          </p:cNvPicPr>
          <p:nvPr/>
        </p:nvPicPr>
        <p:blipFill>
          <a:blip r:embed="rId4">
            <a:extLst>
              <a:ext uri="{28A0092B-C50C-407E-A947-70E740481C1C}">
                <a14:useLocalDpi xmlns:a14="http://schemas.microsoft.com/office/drawing/2010/main" xmlns="" val="0"/>
              </a:ext>
            </a:extLst>
          </a:blip>
          <a:srcRect t="19040" b="19040"/>
          <a:stretch>
            <a:fillRect/>
          </a:stretch>
        </p:blipFill>
        <p:spPr bwMode="auto">
          <a:xfrm>
            <a:off x="5514810" y="2882800"/>
            <a:ext cx="2112333" cy="1580813"/>
          </a:xfrm>
          <a:prstGeom prst="rect">
            <a:avLst/>
          </a:prstGeom>
          <a:solidFill>
            <a:srgbClr val="9CC2E5"/>
          </a:solidFill>
        </p:spPr>
      </p:pic>
      <p:pic>
        <p:nvPicPr>
          <p:cNvPr id="3075" name="Picture 3"/>
          <p:cNvPicPr>
            <a:picLocks noGrp="1" noChangeAspect="1" noChangeArrowheads="1"/>
          </p:cNvPicPr>
          <p:nvPr/>
        </p:nvPicPr>
        <p:blipFill>
          <a:blip r:embed="rId5">
            <a:extLst>
              <a:ext uri="{28A0092B-C50C-407E-A947-70E740481C1C}">
                <a14:useLocalDpi xmlns:a14="http://schemas.microsoft.com/office/drawing/2010/main" xmlns="" val="0"/>
              </a:ext>
            </a:extLst>
          </a:blip>
          <a:srcRect t="19040" b="19040"/>
          <a:stretch>
            <a:fillRect/>
          </a:stretch>
        </p:blipFill>
        <p:spPr bwMode="auto">
          <a:xfrm>
            <a:off x="7818288" y="2882987"/>
            <a:ext cx="2115719" cy="1580626"/>
          </a:xfrm>
          <a:prstGeom prst="rect">
            <a:avLst/>
          </a:prstGeom>
          <a:solidFill>
            <a:srgbClr val="9CC2E5"/>
          </a:solidFill>
        </p:spPr>
      </p:pic>
      <p:sp>
        <p:nvSpPr>
          <p:cNvPr id="4" name="Rectangle 5"/>
          <p:cNvSpPr>
            <a:spLocks noChangeArrowheads="1"/>
          </p:cNvSpPr>
          <p:nvPr/>
        </p:nvSpPr>
        <p:spPr bwMode="auto">
          <a:xfrm>
            <a:off x="-2580783" y="3143743"/>
            <a:ext cx="13766085" cy="6598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v-SE" sz="1800" b="0" i="0" u="none" strike="noStrike" cap="none" normalizeH="0" baseline="0" smtClean="0">
              <a:ln>
                <a:noFill/>
              </a:ln>
              <a:solidFill>
                <a:schemeClr val="tx1"/>
              </a:solidFill>
              <a:effectLst/>
              <a:latin typeface="Arial" panose="020B0604020202020204" pitchFamily="34" charset="0"/>
            </a:endParaRPr>
          </a:p>
        </p:txBody>
      </p:sp>
      <p:sp>
        <p:nvSpPr>
          <p:cNvPr id="5" name="Rectangle 6"/>
          <p:cNvSpPr>
            <a:spLocks noChangeArrowheads="1"/>
          </p:cNvSpPr>
          <p:nvPr/>
        </p:nvSpPr>
        <p:spPr bwMode="auto">
          <a:xfrm rot="10800000" flipV="1">
            <a:off x="781877" y="1747972"/>
            <a:ext cx="11176179" cy="9848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Titta på artikeln ”Inga lärare varslas nu” och avgör vilka strategier </a:t>
            </a:r>
          </a:p>
          <a:p>
            <a:pPr marL="0" marR="0" lvl="0" indent="0" algn="l" defTabSz="914400" rtl="0" eaLnBrk="0" fontAlgn="base" latinLnBrk="0" hangingPunct="0">
              <a:lnSpc>
                <a:spcPct val="100000"/>
              </a:lnSpc>
              <a:spcBef>
                <a:spcPct val="0"/>
              </a:spcBef>
              <a:spcAft>
                <a:spcPct val="0"/>
              </a:spcAft>
              <a:buClrTx/>
              <a:buSzTx/>
              <a:buFontTx/>
              <a:buNone/>
              <a:tabLst/>
            </a:pPr>
            <a:r>
              <a:rPr kumimoji="0" lang="sv-SE"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ni ska använda för att förstå texten på bästa sätt.</a:t>
            </a:r>
            <a:endParaRPr kumimoji="0" lang="sv-SE"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sz="1800" b="0" i="0" u="none" strike="noStrike" cap="none" normalizeH="0" baseline="0" dirty="0" smtClean="0">
              <a:ln>
                <a:noFill/>
              </a:ln>
              <a:solidFill>
                <a:schemeClr val="tx1"/>
              </a:solidFill>
              <a:effectLst/>
              <a:latin typeface="Arial" panose="020B0604020202020204" pitchFamily="34" charset="0"/>
            </a:endParaRPr>
          </a:p>
        </p:txBody>
      </p:sp>
      <p:sp>
        <p:nvSpPr>
          <p:cNvPr id="6" name="Platshållare för sidfot 5"/>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77706730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Cowboy-</a:t>
            </a:r>
            <a:r>
              <a:rPr lang="sv-SE" dirty="0" err="1" smtClean="0"/>
              <a:t>jim</a:t>
            </a:r>
            <a:endParaRPr lang="sv-SE" dirty="0"/>
          </a:p>
        </p:txBody>
      </p:sp>
      <p:sp>
        <p:nvSpPr>
          <p:cNvPr id="3" name="Platshållare för text 2"/>
          <p:cNvSpPr>
            <a:spLocks noGrp="1"/>
          </p:cNvSpPr>
          <p:nvPr>
            <p:ph type="body" idx="1"/>
          </p:nvPr>
        </p:nvSpPr>
        <p:spPr/>
        <p:txBody>
          <a:bodyPr/>
          <a:lstStyle/>
          <a:p>
            <a:r>
              <a:rPr lang="sv-SE" dirty="0" smtClean="0"/>
              <a:t>Strategin att sammanfatta </a:t>
            </a:r>
          </a:p>
          <a:p>
            <a:endParaRPr lang="sv-SE" dirty="0"/>
          </a:p>
        </p:txBody>
      </p:sp>
      <p:sp>
        <p:nvSpPr>
          <p:cNvPr id="4" name="Platshållare för sidfot 3"/>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366722054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smtClean="0"/>
              <a:t>Cowboyen</a:t>
            </a:r>
            <a:endParaRPr lang="sv-SE" dirty="0"/>
          </a:p>
        </p:txBody>
      </p:sp>
      <p:pic>
        <p:nvPicPr>
          <p:cNvPr id="7" name="Platshållare för bild 6"/>
          <p:cNvPicPr>
            <a:picLocks noGrp="1" noChangeAspect="1"/>
          </p:cNvPicPr>
          <p:nvPr>
            <p:ph type="pic" idx="1"/>
          </p:nvPr>
        </p:nvPicPr>
        <p:blipFill>
          <a:blip r:embed="rId2">
            <a:extLst>
              <a:ext uri="{28A0092B-C50C-407E-A947-70E740481C1C}">
                <a14:useLocalDpi xmlns:a14="http://schemas.microsoft.com/office/drawing/2010/main" xmlns="" val="0"/>
              </a:ext>
            </a:extLst>
          </a:blip>
          <a:srcRect t="19040" b="19040"/>
          <a:stretch>
            <a:fillRect/>
          </a:stretch>
        </p:blipFill>
        <p:spPr>
          <a:xfrm>
            <a:off x="460419" y="62320"/>
            <a:ext cx="8531352" cy="6382512"/>
          </a:xfrm>
        </p:spPr>
      </p:pic>
      <p:sp>
        <p:nvSpPr>
          <p:cNvPr id="6" name="Platshållare för text 5"/>
          <p:cNvSpPr>
            <a:spLocks noGrp="1"/>
          </p:cNvSpPr>
          <p:nvPr>
            <p:ph type="body" sz="half" idx="2"/>
          </p:nvPr>
        </p:nvSpPr>
        <p:spPr/>
        <p:txBody>
          <a:bodyPr>
            <a:normAutofit lnSpcReduction="10000"/>
          </a:bodyPr>
          <a:lstStyle/>
          <a:p>
            <a:r>
              <a:rPr lang="sv-SE" dirty="0"/>
              <a:t>Cowboyen sammanfattar det viktigaste i texten. Denna strategi används både under och efter läsningen och är extra viktig vid läsning för att lära. Olika grafiska modeller kan med fördel användas för att sammanfatta både skönlitterära texter och faktatexter</a:t>
            </a:r>
            <a:r>
              <a:rPr lang="sv-SE" dirty="0" smtClean="0"/>
              <a:t>.</a:t>
            </a:r>
          </a:p>
          <a:p>
            <a:endParaRPr lang="sv-SE" dirty="0"/>
          </a:p>
          <a:p>
            <a:r>
              <a:rPr lang="sv-SE" dirty="0" smtClean="0"/>
              <a:t>Bild: Kristina Grundström för En läsande klass</a:t>
            </a:r>
            <a:endParaRPr lang="sv-SE" dirty="0"/>
          </a:p>
        </p:txBody>
      </p:sp>
      <p:sp>
        <p:nvSpPr>
          <p:cNvPr id="2" name="Platshållare för sidfot 1"/>
          <p:cNvSpPr>
            <a:spLocks noGrp="1"/>
          </p:cNvSpPr>
          <p:nvPr>
            <p:ph type="ftr" sz="quarter" idx="11"/>
          </p:nvPr>
        </p:nvSpPr>
        <p:spPr/>
        <p:txBody>
          <a:bodyPr/>
          <a:lstStyle/>
          <a:p>
            <a:r>
              <a:rPr lang="en-US" dirty="0" err="1" smtClean="0"/>
              <a:t>Ch</a:t>
            </a:r>
            <a:endParaRPr lang="en-US" dirty="0"/>
          </a:p>
        </p:txBody>
      </p:sp>
    </p:spTree>
    <p:extLst>
      <p:ext uri="{BB962C8B-B14F-4D97-AF65-F5344CB8AC3E}">
        <p14:creationId xmlns:p14="http://schemas.microsoft.com/office/powerpoint/2010/main" xmlns="" val="144037204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smtClean="0"/>
              <a:t>Sammanfatta skönlitteratur</a:t>
            </a:r>
            <a:endParaRPr lang="sv-SE" dirty="0"/>
          </a:p>
        </p:txBody>
      </p:sp>
      <p:sp>
        <p:nvSpPr>
          <p:cNvPr id="3" name="Platshållare för innehåll 2"/>
          <p:cNvSpPr>
            <a:spLocks noGrp="1"/>
          </p:cNvSpPr>
          <p:nvPr>
            <p:ph sz="half" idx="1"/>
          </p:nvPr>
        </p:nvSpPr>
        <p:spPr/>
        <p:txBody>
          <a:bodyPr>
            <a:normAutofit lnSpcReduction="10000"/>
          </a:bodyPr>
          <a:lstStyle/>
          <a:p>
            <a:r>
              <a:rPr lang="sv-SE" sz="2800" dirty="0" smtClean="0"/>
              <a:t>Vem handlar det om?</a:t>
            </a:r>
          </a:p>
          <a:p>
            <a:r>
              <a:rPr lang="sv-SE" sz="2800" dirty="0" smtClean="0"/>
              <a:t>Var utspelar det sig?</a:t>
            </a:r>
          </a:p>
          <a:p>
            <a:r>
              <a:rPr lang="sv-SE" sz="2800" dirty="0" smtClean="0"/>
              <a:t>När utspelar det sig?</a:t>
            </a:r>
          </a:p>
          <a:p>
            <a:r>
              <a:rPr lang="sv-SE" sz="2800" dirty="0" smtClean="0"/>
              <a:t>Vad händer?</a:t>
            </a:r>
          </a:p>
          <a:p>
            <a:r>
              <a:rPr lang="sv-SE" sz="2800" dirty="0" smtClean="0"/>
              <a:t>Varför händer det?</a:t>
            </a:r>
          </a:p>
          <a:p>
            <a:r>
              <a:rPr lang="sv-SE" sz="2800" dirty="0" smtClean="0"/>
              <a:t>Hur löser det sig?</a:t>
            </a:r>
          </a:p>
          <a:p>
            <a:r>
              <a:rPr lang="sv-SE" sz="2800" dirty="0" smtClean="0"/>
              <a:t>Hur avslutas det?</a:t>
            </a:r>
          </a:p>
          <a:p>
            <a:endParaRPr lang="sv-SE" dirty="0"/>
          </a:p>
          <a:p>
            <a:endParaRPr lang="sv-SE" dirty="0"/>
          </a:p>
        </p:txBody>
      </p:sp>
      <p:sp>
        <p:nvSpPr>
          <p:cNvPr id="5" name="Platshållare för innehåll 4"/>
          <p:cNvSpPr>
            <a:spLocks noGrp="1"/>
          </p:cNvSpPr>
          <p:nvPr>
            <p:ph sz="half" idx="2"/>
          </p:nvPr>
        </p:nvSpPr>
        <p:spPr>
          <a:xfrm>
            <a:off x="5821680" y="2014194"/>
            <a:ext cx="4754880" cy="3749040"/>
          </a:xfrm>
        </p:spPr>
        <p:txBody>
          <a:bodyPr>
            <a:normAutofit lnSpcReduction="10000"/>
          </a:bodyPr>
          <a:lstStyle/>
          <a:p>
            <a:pPr marL="0" indent="0">
              <a:buNone/>
            </a:pPr>
            <a:endParaRPr lang="sv-SE" sz="2400" dirty="0"/>
          </a:p>
          <a:p>
            <a:pPr marL="0" indent="0">
              <a:buNone/>
            </a:pPr>
            <a:r>
              <a:rPr lang="sv-SE" sz="2400" dirty="0" smtClean="0"/>
              <a:t>Diskutera i grupp. </a:t>
            </a:r>
          </a:p>
          <a:p>
            <a:pPr marL="0" indent="0">
              <a:buNone/>
            </a:pPr>
            <a:r>
              <a:rPr lang="sv-SE" sz="2400" dirty="0" smtClean="0"/>
              <a:t>Välj ut tre viktiga händelser i boken som berättelsen inte skulle klara sig utan.</a:t>
            </a:r>
          </a:p>
          <a:p>
            <a:pPr marL="0" indent="0">
              <a:buNone/>
            </a:pPr>
            <a:r>
              <a:rPr lang="sv-SE" sz="2400" dirty="0" smtClean="0"/>
              <a:t>Rita dem i serierutorna. </a:t>
            </a:r>
          </a:p>
          <a:p>
            <a:pPr marL="0" indent="0">
              <a:buNone/>
            </a:pPr>
            <a:endParaRPr lang="sv-SE" sz="2400" dirty="0" smtClean="0"/>
          </a:p>
          <a:p>
            <a:pPr marL="0" indent="0">
              <a:buNone/>
            </a:pPr>
            <a:r>
              <a:rPr lang="sv-SE" sz="2400" dirty="0" smtClean="0"/>
              <a:t>Vad är bokens budskap? Diskutera. </a:t>
            </a:r>
            <a:endParaRPr lang="sv-SE" sz="2400" dirty="0"/>
          </a:p>
        </p:txBody>
      </p:sp>
      <p:sp>
        <p:nvSpPr>
          <p:cNvPr id="2" name="Platshållare för sidfot 1"/>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979794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Använd spågumman och förutspå</a:t>
            </a:r>
            <a:br>
              <a:rPr lang="sv-SE" dirty="0" smtClean="0"/>
            </a:br>
            <a:r>
              <a:rPr lang="sv-SE" dirty="0" smtClean="0"/>
              <a:t>vad novellen handlar om</a:t>
            </a:r>
            <a:endParaRPr lang="sv-SE" dirty="0"/>
          </a:p>
        </p:txBody>
      </p:sp>
      <p:sp>
        <p:nvSpPr>
          <p:cNvPr id="3" name="Platshållare för innehåll 2"/>
          <p:cNvSpPr>
            <a:spLocks noGrp="1"/>
          </p:cNvSpPr>
          <p:nvPr>
            <p:ph idx="1"/>
          </p:nvPr>
        </p:nvSpPr>
        <p:spPr/>
        <p:txBody>
          <a:bodyPr/>
          <a:lstStyle/>
          <a:p>
            <a:pPr marL="0" indent="0">
              <a:buNone/>
            </a:pPr>
            <a:endParaRPr lang="sv-SE" dirty="0" smtClean="0"/>
          </a:p>
          <a:p>
            <a:pPr marL="0" indent="0">
              <a:buNone/>
            </a:pPr>
            <a:r>
              <a:rPr lang="sv-SE" dirty="0" smtClean="0"/>
              <a:t>Vad får du för tankar av rubriken?</a:t>
            </a:r>
          </a:p>
          <a:p>
            <a:pPr marL="0" indent="0">
              <a:buNone/>
            </a:pPr>
            <a:endParaRPr lang="sv-SE" dirty="0"/>
          </a:p>
          <a:p>
            <a:pPr marL="0" indent="0">
              <a:buNone/>
            </a:pPr>
            <a:r>
              <a:rPr lang="sv-SE" dirty="0" smtClean="0"/>
              <a:t>Vad får du för tankar av bilden?</a:t>
            </a:r>
          </a:p>
          <a:p>
            <a:pPr marL="0" indent="0">
              <a:buNone/>
            </a:pPr>
            <a:endParaRPr lang="sv-SE" dirty="0"/>
          </a:p>
          <a:p>
            <a:pPr marL="0" indent="0">
              <a:buNone/>
            </a:pPr>
            <a:r>
              <a:rPr lang="sv-SE" dirty="0" smtClean="0"/>
              <a:t>Vad får du för tankar av bildtexten?</a:t>
            </a:r>
          </a:p>
          <a:p>
            <a:pPr marL="0" indent="0">
              <a:buNone/>
            </a:pPr>
            <a:endParaRPr lang="sv-SE" dirty="0"/>
          </a:p>
          <a:p>
            <a:pPr marL="0" indent="0">
              <a:buNone/>
            </a:pPr>
            <a:r>
              <a:rPr lang="sv-SE" dirty="0" smtClean="0"/>
              <a:t>Vad vet du om genren (texttypen novell)?</a:t>
            </a:r>
          </a:p>
          <a:p>
            <a:pPr marL="0" indent="0">
              <a:buNone/>
            </a:pPr>
            <a:endParaRPr lang="sv-SE" dirty="0" smtClean="0"/>
          </a:p>
          <a:p>
            <a:pPr marL="0" indent="0">
              <a:buNone/>
            </a:pPr>
            <a:endParaRPr lang="sv-SE" dirty="0" smtClean="0"/>
          </a:p>
        </p:txBody>
      </p:sp>
      <p:sp>
        <p:nvSpPr>
          <p:cNvPr id="4" name="Platshållare för sidfot 3"/>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40505086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Sammanfatta i bilder</a:t>
            </a:r>
            <a:endParaRPr lang="sv-SE" dirty="0"/>
          </a:p>
        </p:txBody>
      </p:sp>
      <p:pic>
        <p:nvPicPr>
          <p:cNvPr id="4" name="Platshållare för innehåll 3"/>
          <p:cNvPicPr>
            <a:picLocks noGrp="1" noChangeAspect="1"/>
          </p:cNvPicPr>
          <p:nvPr>
            <p:ph sz="half" idx="1"/>
          </p:nvPr>
        </p:nvPicPr>
        <p:blipFill>
          <a:blip r:embed="rId2">
            <a:extLst>
              <a:ext uri="{28A0092B-C50C-407E-A947-70E740481C1C}">
                <a14:useLocalDpi xmlns:a14="http://schemas.microsoft.com/office/drawing/2010/main" xmlns="" val="0"/>
              </a:ext>
            </a:extLst>
          </a:blip>
          <a:stretch>
            <a:fillRect/>
          </a:stretch>
        </p:blipFill>
        <p:spPr>
          <a:xfrm>
            <a:off x="1813649" y="1781466"/>
            <a:ext cx="3144717" cy="4619398"/>
          </a:xfrm>
        </p:spPr>
      </p:pic>
      <p:sp>
        <p:nvSpPr>
          <p:cNvPr id="5" name="Platshållare för innehåll 4"/>
          <p:cNvSpPr>
            <a:spLocks noGrp="1"/>
          </p:cNvSpPr>
          <p:nvPr>
            <p:ph sz="half" idx="2"/>
          </p:nvPr>
        </p:nvSpPr>
        <p:spPr>
          <a:xfrm>
            <a:off x="6370320" y="2103120"/>
            <a:ext cx="4754880" cy="3409038"/>
          </a:xfrm>
        </p:spPr>
        <p:txBody>
          <a:bodyPr/>
          <a:lstStyle/>
          <a:p>
            <a:pPr marL="0" indent="0">
              <a:buNone/>
            </a:pPr>
            <a:r>
              <a:rPr lang="sv-SE" sz="2400" i="1" dirty="0" smtClean="0"/>
              <a:t>Sagan om ringen </a:t>
            </a:r>
          </a:p>
          <a:p>
            <a:pPr marL="0" indent="0">
              <a:buNone/>
            </a:pPr>
            <a:r>
              <a:rPr lang="sv-SE" sz="2400" dirty="0" smtClean="0"/>
              <a:t>- tolkad av Henrik Lange</a:t>
            </a:r>
          </a:p>
          <a:p>
            <a:pPr marL="0" indent="0">
              <a:buNone/>
            </a:pPr>
            <a:r>
              <a:rPr lang="sv-SE" sz="2400" dirty="0" smtClean="0"/>
              <a:t>Ur </a:t>
            </a:r>
            <a:r>
              <a:rPr lang="sv-SE" sz="2400" b="1" i="1" dirty="0" smtClean="0"/>
              <a:t>80 romaner för dig som har bråttom</a:t>
            </a:r>
            <a:endParaRPr lang="sv-SE" sz="2400" b="1" i="1" dirty="0"/>
          </a:p>
        </p:txBody>
      </p:sp>
      <p:sp>
        <p:nvSpPr>
          <p:cNvPr id="3" name="Platshållare för sidfot 2"/>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400415030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lstStyle/>
          <a:p>
            <a:r>
              <a:rPr lang="sv-SE" dirty="0" smtClean="0"/>
              <a:t>STRATEGIN – Att sammanfatta </a:t>
            </a:r>
            <a:endParaRPr lang="sv-SE" dirty="0"/>
          </a:p>
        </p:txBody>
      </p:sp>
      <p:pic>
        <p:nvPicPr>
          <p:cNvPr id="8" name="Platshållare för bild 6"/>
          <p:cNvPicPr>
            <a:picLocks noGrp="1" noChangeAspect="1"/>
          </p:cNvPicPr>
          <p:nvPr>
            <p:ph sz="half" idx="1"/>
          </p:nvPr>
        </p:nvPicPr>
        <p:blipFill>
          <a:blip r:embed="rId2">
            <a:extLst>
              <a:ext uri="{28A0092B-C50C-407E-A947-70E740481C1C}">
                <a14:useLocalDpi xmlns:a14="http://schemas.microsoft.com/office/drawing/2010/main" xmlns="" val="0"/>
              </a:ext>
            </a:extLst>
          </a:blip>
          <a:stretch>
            <a:fillRect/>
          </a:stretch>
        </p:blipFill>
        <p:spPr>
          <a:xfrm>
            <a:off x="2150417" y="2104073"/>
            <a:ext cx="3102483" cy="3748087"/>
          </a:xfrm>
        </p:spPr>
      </p:pic>
      <p:sp>
        <p:nvSpPr>
          <p:cNvPr id="7" name="Platshållare för innehåll 6"/>
          <p:cNvSpPr>
            <a:spLocks noGrp="1"/>
          </p:cNvSpPr>
          <p:nvPr>
            <p:ph sz="half" idx="2"/>
          </p:nvPr>
        </p:nvSpPr>
        <p:spPr/>
        <p:txBody>
          <a:bodyPr/>
          <a:lstStyle/>
          <a:p>
            <a:endParaRPr lang="sv-SE" dirty="0" smtClean="0"/>
          </a:p>
          <a:p>
            <a:endParaRPr lang="sv-SE" dirty="0"/>
          </a:p>
          <a:p>
            <a:r>
              <a:rPr lang="sv-SE" dirty="0">
                <a:hlinkClick r:id="rId3"/>
              </a:rPr>
              <a:t>http://</a:t>
            </a:r>
            <a:r>
              <a:rPr lang="sv-SE" dirty="0" smtClean="0">
                <a:hlinkClick r:id="rId3"/>
              </a:rPr>
              <a:t>www.youtube.com/watch?v=fevx7auiYug</a:t>
            </a:r>
            <a:endParaRPr lang="sv-SE" dirty="0" smtClean="0"/>
          </a:p>
          <a:p>
            <a:endParaRPr lang="sv-SE" dirty="0" smtClean="0"/>
          </a:p>
          <a:p>
            <a:endParaRPr lang="sv-SE" dirty="0"/>
          </a:p>
          <a:p>
            <a:r>
              <a:rPr lang="sv-SE" dirty="0"/>
              <a:t>Du kan också dela upp berättelsen i början, mitten och </a:t>
            </a:r>
            <a:r>
              <a:rPr lang="sv-SE" dirty="0" smtClean="0"/>
              <a:t>slut</a:t>
            </a:r>
            <a:r>
              <a:rPr lang="sv-SE" dirty="0"/>
              <a:t> </a:t>
            </a:r>
            <a:r>
              <a:rPr lang="sv-SE" dirty="0" smtClean="0"/>
              <a:t>när du ska sammanfatta.</a:t>
            </a:r>
            <a:endParaRPr lang="sv-SE" dirty="0"/>
          </a:p>
          <a:p>
            <a:endParaRPr lang="sv-SE" dirty="0"/>
          </a:p>
          <a:p>
            <a:endParaRPr lang="sv-SE" dirty="0"/>
          </a:p>
        </p:txBody>
      </p:sp>
      <p:sp>
        <p:nvSpPr>
          <p:cNvPr id="2" name="Platshållare för sidfot 1"/>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253327199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Sammanfatta faktatext</a:t>
            </a:r>
            <a:endParaRPr lang="sv-SE" dirty="0"/>
          </a:p>
        </p:txBody>
      </p:sp>
      <p:sp>
        <p:nvSpPr>
          <p:cNvPr id="4" name="Platshållare för innehåll 3"/>
          <p:cNvSpPr>
            <a:spLocks noGrp="1"/>
          </p:cNvSpPr>
          <p:nvPr>
            <p:ph sz="half" idx="2"/>
          </p:nvPr>
        </p:nvSpPr>
        <p:spPr/>
        <p:txBody>
          <a:bodyPr/>
          <a:lstStyle/>
          <a:p>
            <a:endParaRPr lang="sv-SE" dirty="0" smtClean="0"/>
          </a:p>
          <a:p>
            <a:endParaRPr lang="sv-SE" dirty="0"/>
          </a:p>
        </p:txBody>
      </p:sp>
      <p:pic>
        <p:nvPicPr>
          <p:cNvPr id="5" name="Platshållare för bild 6"/>
          <p:cNvPicPr>
            <a:picLocks noGrp="1" noChangeAspect="1"/>
          </p:cNvPicPr>
          <p:nvPr>
            <p:ph sz="half" idx="1"/>
          </p:nvPr>
        </p:nvPicPr>
        <p:blipFill>
          <a:blip r:embed="rId2">
            <a:extLst>
              <a:ext uri="{28A0092B-C50C-407E-A947-70E740481C1C}">
                <a14:useLocalDpi xmlns:a14="http://schemas.microsoft.com/office/drawing/2010/main" xmlns="" val="0"/>
              </a:ext>
            </a:extLst>
          </a:blip>
          <a:srcRect t="19040" b="19040"/>
          <a:stretch>
            <a:fillRect/>
          </a:stretch>
        </p:blipFill>
        <p:spPr>
          <a:xfrm>
            <a:off x="1066800" y="2199154"/>
            <a:ext cx="4754563" cy="3556655"/>
          </a:xfrm>
        </p:spPr>
      </p:pic>
      <p:sp>
        <p:nvSpPr>
          <p:cNvPr id="3" name="Platshållare för sidfot 2"/>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360262973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1352282" y="642594"/>
            <a:ext cx="9772918" cy="1108933"/>
          </a:xfrm>
        </p:spPr>
        <p:txBody>
          <a:bodyPr/>
          <a:lstStyle/>
          <a:p>
            <a:pPr algn="ctr"/>
            <a:r>
              <a:rPr lang="sv-SE" dirty="0" smtClean="0"/>
              <a:t>LÄSPLANERING 7A</a:t>
            </a:r>
            <a:endParaRPr lang="sv-SE" dirty="0"/>
          </a:p>
        </p:txBody>
      </p:sp>
      <p:sp>
        <p:nvSpPr>
          <p:cNvPr id="5" name="Platshållare för innehåll 4"/>
          <p:cNvSpPr>
            <a:spLocks noGrp="1"/>
          </p:cNvSpPr>
          <p:nvPr>
            <p:ph idx="1"/>
          </p:nvPr>
        </p:nvSpPr>
        <p:spPr>
          <a:xfrm>
            <a:off x="965915" y="1661375"/>
            <a:ext cx="10159285" cy="4373665"/>
          </a:xfrm>
        </p:spPr>
        <p:txBody>
          <a:bodyPr>
            <a:normAutofit fontScale="25000" lnSpcReduction="20000"/>
          </a:bodyPr>
          <a:lstStyle/>
          <a:p>
            <a:r>
              <a:rPr lang="sv-SE" dirty="0"/>
              <a:t> </a:t>
            </a:r>
          </a:p>
          <a:p>
            <a:pPr marL="0" indent="0">
              <a:buNone/>
            </a:pPr>
            <a:r>
              <a:rPr lang="sv-SE" sz="5600" b="1" dirty="0"/>
              <a:t>Torsdag 6/2 </a:t>
            </a:r>
            <a:endParaRPr lang="sv-SE" sz="5600" dirty="0"/>
          </a:p>
          <a:p>
            <a:pPr marL="0" indent="0">
              <a:buNone/>
            </a:pPr>
            <a:r>
              <a:rPr lang="sv-SE" sz="5600" dirty="0"/>
              <a:t>fortsätta att läsa, jobba med konstnären, skapa inre bilder</a:t>
            </a:r>
            <a:r>
              <a:rPr lang="sv-SE" sz="5600" dirty="0" smtClean="0"/>
              <a:t>.</a:t>
            </a:r>
            <a:r>
              <a:rPr lang="sv-SE" sz="5600" dirty="0"/>
              <a:t> </a:t>
            </a:r>
          </a:p>
          <a:p>
            <a:pPr marL="0" indent="0">
              <a:buNone/>
            </a:pPr>
            <a:r>
              <a:rPr lang="sv-SE" sz="5600" b="1" dirty="0"/>
              <a:t>Fredag 7/2</a:t>
            </a:r>
            <a:r>
              <a:rPr lang="sv-SE" sz="5600" dirty="0"/>
              <a:t> lästid</a:t>
            </a:r>
          </a:p>
          <a:p>
            <a:pPr marL="0" indent="0">
              <a:buNone/>
            </a:pPr>
            <a:r>
              <a:rPr lang="sv-SE" sz="5600" b="1" dirty="0" smtClean="0"/>
              <a:t>Måndag </a:t>
            </a:r>
            <a:r>
              <a:rPr lang="sv-SE" sz="5600" b="1" dirty="0"/>
              <a:t>10/2</a:t>
            </a:r>
            <a:r>
              <a:rPr lang="sv-SE" sz="5600" dirty="0"/>
              <a:t> </a:t>
            </a:r>
          </a:p>
          <a:p>
            <a:pPr marL="0" indent="0">
              <a:buNone/>
            </a:pPr>
            <a:r>
              <a:rPr lang="sv-SE" sz="5600" dirty="0"/>
              <a:t>Du ska ha läst minst till sidan 113 </a:t>
            </a:r>
          </a:p>
          <a:p>
            <a:pPr marL="0" indent="0">
              <a:buNone/>
            </a:pPr>
            <a:r>
              <a:rPr lang="sv-SE" sz="5600" dirty="0"/>
              <a:t>Strategin sammanfatta, </a:t>
            </a:r>
            <a:r>
              <a:rPr lang="sv-SE" sz="5600" dirty="0" smtClean="0"/>
              <a:t>cowboyen, diskutera i grupp</a:t>
            </a:r>
            <a:endParaRPr lang="sv-SE" sz="5600" dirty="0"/>
          </a:p>
          <a:p>
            <a:pPr marL="0" indent="0">
              <a:buNone/>
            </a:pPr>
            <a:r>
              <a:rPr lang="sv-SE" sz="5600" b="1" dirty="0" smtClean="0"/>
              <a:t>Onsdag </a:t>
            </a:r>
            <a:r>
              <a:rPr lang="sv-SE" sz="5600" b="1" dirty="0"/>
              <a:t>12/2  </a:t>
            </a:r>
            <a:endParaRPr lang="sv-SE" sz="5600" dirty="0"/>
          </a:p>
          <a:p>
            <a:pPr marL="0" indent="0">
              <a:buNone/>
            </a:pPr>
            <a:r>
              <a:rPr lang="sv-SE" sz="5600" dirty="0" smtClean="0"/>
              <a:t>Sammanfatta faktatext, fortsätta att läsa</a:t>
            </a:r>
            <a:endParaRPr lang="sv-SE" sz="5600" dirty="0"/>
          </a:p>
          <a:p>
            <a:pPr marL="0" indent="0">
              <a:buNone/>
            </a:pPr>
            <a:r>
              <a:rPr lang="sv-SE" sz="5600" b="1" dirty="0" smtClean="0"/>
              <a:t>Torsdag </a:t>
            </a:r>
            <a:r>
              <a:rPr lang="sv-SE" sz="5600" b="1" dirty="0"/>
              <a:t>13/2 </a:t>
            </a:r>
            <a:endParaRPr lang="sv-SE" sz="5600" dirty="0"/>
          </a:p>
          <a:p>
            <a:pPr marL="0" indent="0">
              <a:buNone/>
            </a:pPr>
            <a:r>
              <a:rPr lang="sv-SE" sz="5600" dirty="0" smtClean="0"/>
              <a:t>Sammanfatta där du är, både i </a:t>
            </a:r>
            <a:r>
              <a:rPr lang="sv-SE" sz="5600" dirty="0" err="1" smtClean="0"/>
              <a:t>Skämmerskans</a:t>
            </a:r>
            <a:r>
              <a:rPr lang="sv-SE" sz="5600" dirty="0" smtClean="0"/>
              <a:t> dotter och </a:t>
            </a:r>
            <a:r>
              <a:rPr lang="sv-SE" sz="5600" dirty="0" err="1" smtClean="0"/>
              <a:t>dín</a:t>
            </a:r>
            <a:r>
              <a:rPr lang="sv-SE" sz="5600" dirty="0" smtClean="0"/>
              <a:t> egen bok</a:t>
            </a:r>
            <a:endParaRPr lang="sv-SE" sz="5600" dirty="0"/>
          </a:p>
          <a:p>
            <a:pPr marL="0" indent="0">
              <a:buNone/>
            </a:pPr>
            <a:r>
              <a:rPr lang="sv-SE" sz="5600" b="1" dirty="0" smtClean="0"/>
              <a:t>Fredag </a:t>
            </a:r>
            <a:r>
              <a:rPr lang="sv-SE" sz="5600" b="1" dirty="0"/>
              <a:t>14/2</a:t>
            </a:r>
            <a:r>
              <a:rPr lang="sv-SE" sz="5600" dirty="0"/>
              <a:t> </a:t>
            </a:r>
            <a:r>
              <a:rPr lang="sv-SE" sz="5600" dirty="0" smtClean="0"/>
              <a:t>lästid</a:t>
            </a:r>
          </a:p>
          <a:p>
            <a:pPr marL="0" indent="0">
              <a:buNone/>
            </a:pPr>
            <a:r>
              <a:rPr lang="sv-SE" sz="5600" b="1" dirty="0" smtClean="0"/>
              <a:t>Onsdag 26/2 </a:t>
            </a:r>
            <a:r>
              <a:rPr lang="sv-SE" sz="5600" dirty="0" smtClean="0"/>
              <a:t>hela boken utläst, skriva reflekterande text</a:t>
            </a:r>
          </a:p>
          <a:p>
            <a:pPr marL="0" indent="0">
              <a:buNone/>
            </a:pPr>
            <a:r>
              <a:rPr lang="sv-SE" sz="5600" b="1" dirty="0" smtClean="0"/>
              <a:t>Fredag 28/2 </a:t>
            </a:r>
            <a:r>
              <a:rPr lang="sv-SE" sz="5600" dirty="0" smtClean="0"/>
              <a:t>lämna in reflekterande text</a:t>
            </a:r>
          </a:p>
          <a:p>
            <a:pPr marL="0" indent="0">
              <a:buNone/>
            </a:pPr>
            <a:r>
              <a:rPr lang="sv-SE" dirty="0"/>
              <a:t> </a:t>
            </a:r>
          </a:p>
          <a:p>
            <a:r>
              <a:rPr lang="sv-SE" dirty="0"/>
              <a:t> </a:t>
            </a:r>
          </a:p>
          <a:p>
            <a:endParaRPr lang="sv-SE" dirty="0"/>
          </a:p>
        </p:txBody>
      </p:sp>
      <p:sp>
        <p:nvSpPr>
          <p:cNvPr id="2" name="Platshållare för sidfot 1"/>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125869933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LÄSPLANERING 7C</a:t>
            </a:r>
            <a:endParaRPr lang="sv-SE" dirty="0"/>
          </a:p>
        </p:txBody>
      </p:sp>
      <p:sp>
        <p:nvSpPr>
          <p:cNvPr id="4" name="Platshållare för innehåll 3"/>
          <p:cNvSpPr>
            <a:spLocks noGrp="1"/>
          </p:cNvSpPr>
          <p:nvPr>
            <p:ph sz="half" idx="2"/>
          </p:nvPr>
        </p:nvSpPr>
        <p:spPr>
          <a:xfrm>
            <a:off x="6284890" y="2382592"/>
            <a:ext cx="4840310" cy="3469568"/>
          </a:xfrm>
        </p:spPr>
        <p:txBody>
          <a:bodyPr>
            <a:normAutofit lnSpcReduction="10000"/>
          </a:bodyPr>
          <a:lstStyle/>
          <a:p>
            <a:pPr marL="0" indent="0">
              <a:buNone/>
            </a:pPr>
            <a:endParaRPr lang="sv-SE" dirty="0" smtClean="0"/>
          </a:p>
          <a:p>
            <a:pPr marL="0" indent="0">
              <a:buNone/>
            </a:pPr>
            <a:r>
              <a:rPr lang="sv-SE" b="1" dirty="0" smtClean="0"/>
              <a:t>V. 9 </a:t>
            </a:r>
          </a:p>
          <a:p>
            <a:pPr marL="0" indent="0">
              <a:buNone/>
            </a:pPr>
            <a:r>
              <a:rPr lang="sv-SE" b="1" dirty="0" smtClean="0"/>
              <a:t>Onsdag 26/2</a:t>
            </a:r>
          </a:p>
          <a:p>
            <a:pPr marL="0" indent="0">
              <a:buNone/>
            </a:pPr>
            <a:r>
              <a:rPr lang="sv-SE" dirty="0" smtClean="0"/>
              <a:t>Hela boken utläst, jobba med bokreflektion</a:t>
            </a:r>
          </a:p>
          <a:p>
            <a:endParaRPr lang="sv-SE" dirty="0" smtClean="0"/>
          </a:p>
          <a:p>
            <a:pPr marL="0" indent="0">
              <a:buNone/>
            </a:pPr>
            <a:r>
              <a:rPr lang="sv-SE" b="1" dirty="0" smtClean="0"/>
              <a:t>Fredag 28/2</a:t>
            </a:r>
          </a:p>
          <a:p>
            <a:pPr marL="0" indent="0">
              <a:buNone/>
            </a:pPr>
            <a:r>
              <a:rPr lang="sv-SE" dirty="0" smtClean="0"/>
              <a:t>Lämna in reflektion</a:t>
            </a:r>
          </a:p>
          <a:p>
            <a:endParaRPr lang="sv-SE" dirty="0"/>
          </a:p>
        </p:txBody>
      </p:sp>
      <p:sp>
        <p:nvSpPr>
          <p:cNvPr id="5" name="Platshållare för innehåll 4"/>
          <p:cNvSpPr>
            <a:spLocks noGrp="1"/>
          </p:cNvSpPr>
          <p:nvPr>
            <p:ph sz="half" idx="1"/>
          </p:nvPr>
        </p:nvSpPr>
        <p:spPr/>
        <p:txBody>
          <a:bodyPr>
            <a:normAutofit lnSpcReduction="10000"/>
          </a:bodyPr>
          <a:lstStyle/>
          <a:p>
            <a:endParaRPr lang="sv-SE" b="1" dirty="0"/>
          </a:p>
          <a:p>
            <a:pPr marL="0" indent="0">
              <a:buNone/>
            </a:pPr>
            <a:r>
              <a:rPr lang="sv-SE" b="1" dirty="0"/>
              <a:t>V. 7 </a:t>
            </a:r>
          </a:p>
          <a:p>
            <a:pPr marL="0" indent="0">
              <a:buNone/>
            </a:pPr>
            <a:r>
              <a:rPr lang="sv-SE" b="1" dirty="0"/>
              <a:t>Tisdag 11/2</a:t>
            </a:r>
            <a:r>
              <a:rPr lang="sv-SE" dirty="0"/>
              <a:t> </a:t>
            </a:r>
          </a:p>
          <a:p>
            <a:pPr marL="0" indent="0">
              <a:buNone/>
            </a:pPr>
            <a:r>
              <a:rPr lang="sv-SE" dirty="0"/>
              <a:t>Strategin att sammanfatta, </a:t>
            </a:r>
            <a:r>
              <a:rPr lang="sv-SE" dirty="0" smtClean="0"/>
              <a:t>cowboyen</a:t>
            </a:r>
            <a:endParaRPr lang="sv-SE" dirty="0"/>
          </a:p>
          <a:p>
            <a:pPr marL="0" indent="0">
              <a:buNone/>
            </a:pPr>
            <a:r>
              <a:rPr lang="sv-SE" b="1" dirty="0"/>
              <a:t>Onsdag 12/2  </a:t>
            </a:r>
            <a:endParaRPr lang="sv-SE" dirty="0"/>
          </a:p>
          <a:p>
            <a:pPr marL="0" indent="0">
              <a:buNone/>
            </a:pPr>
            <a:r>
              <a:rPr lang="sv-SE" dirty="0"/>
              <a:t>Läsa vidare med hjälp av de olika strategierna. </a:t>
            </a:r>
          </a:p>
          <a:p>
            <a:pPr marL="0" indent="0">
              <a:buNone/>
            </a:pPr>
            <a:r>
              <a:rPr lang="sv-SE" b="1" dirty="0"/>
              <a:t>Torsdag 13/2 </a:t>
            </a:r>
            <a:r>
              <a:rPr lang="sv-SE" dirty="0" smtClean="0"/>
              <a:t>Lästid</a:t>
            </a:r>
            <a:endParaRPr lang="sv-SE" dirty="0"/>
          </a:p>
          <a:p>
            <a:pPr marL="0" indent="0">
              <a:buNone/>
            </a:pPr>
            <a:r>
              <a:rPr lang="sv-SE" b="1" dirty="0" smtClean="0"/>
              <a:t>Fredag </a:t>
            </a:r>
            <a:r>
              <a:rPr lang="sv-SE" b="1" dirty="0"/>
              <a:t>14/2</a:t>
            </a:r>
            <a:r>
              <a:rPr lang="sv-SE" dirty="0"/>
              <a:t> </a:t>
            </a:r>
            <a:endParaRPr lang="sv-SE" dirty="0" smtClean="0"/>
          </a:p>
          <a:p>
            <a:pPr marL="0" indent="0">
              <a:buNone/>
            </a:pPr>
            <a:r>
              <a:rPr lang="sv-SE" dirty="0"/>
              <a:t>S</a:t>
            </a:r>
            <a:r>
              <a:rPr lang="sv-SE" dirty="0" smtClean="0"/>
              <a:t>ammanfatta </a:t>
            </a:r>
            <a:r>
              <a:rPr lang="sv-SE" dirty="0"/>
              <a:t>där du är just nu, både i </a:t>
            </a:r>
            <a:r>
              <a:rPr lang="sv-SE" dirty="0" err="1"/>
              <a:t>Skämmerskans</a:t>
            </a:r>
            <a:r>
              <a:rPr lang="sv-SE" dirty="0"/>
              <a:t> dotter och i din egen bok</a:t>
            </a:r>
          </a:p>
          <a:p>
            <a:endParaRPr lang="sv-SE" dirty="0"/>
          </a:p>
        </p:txBody>
      </p:sp>
      <p:sp>
        <p:nvSpPr>
          <p:cNvPr id="3" name="Platshållare för sidfot 2"/>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281189513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Reflektera över strategin</a:t>
            </a:r>
            <a:endParaRPr lang="sv-SE" dirty="0"/>
          </a:p>
        </p:txBody>
      </p:sp>
      <p:sp>
        <p:nvSpPr>
          <p:cNvPr id="3" name="Platshållare för innehåll 2"/>
          <p:cNvSpPr>
            <a:spLocks noGrp="1"/>
          </p:cNvSpPr>
          <p:nvPr>
            <p:ph idx="1"/>
          </p:nvPr>
        </p:nvSpPr>
        <p:spPr>
          <a:xfrm>
            <a:off x="5973399" y="2793744"/>
            <a:ext cx="3835458" cy="2196936"/>
          </a:xfrm>
        </p:spPr>
        <p:txBody>
          <a:bodyPr/>
          <a:lstStyle/>
          <a:p>
            <a:endParaRPr lang="sv-SE" dirty="0" smtClean="0"/>
          </a:p>
          <a:p>
            <a:pPr marL="0" indent="0">
              <a:buNone/>
            </a:pPr>
            <a:r>
              <a:rPr lang="sv-SE" dirty="0" smtClean="0"/>
              <a:t>Hur går strategin till?</a:t>
            </a:r>
          </a:p>
          <a:p>
            <a:pPr marL="0" indent="0">
              <a:buNone/>
            </a:pPr>
            <a:r>
              <a:rPr lang="sv-SE" dirty="0" smtClean="0"/>
              <a:t>Hur gjorde du?</a:t>
            </a:r>
          </a:p>
          <a:p>
            <a:pPr marL="0" indent="0">
              <a:buNone/>
            </a:pPr>
            <a:r>
              <a:rPr lang="sv-SE" dirty="0" smtClean="0"/>
              <a:t>Hur gick det?</a:t>
            </a:r>
          </a:p>
          <a:p>
            <a:pPr marL="0" indent="0">
              <a:buNone/>
            </a:pPr>
            <a:endParaRPr lang="sv-SE" dirty="0"/>
          </a:p>
          <a:p>
            <a:pPr marL="0" indent="0">
              <a:buNone/>
            </a:pPr>
            <a:endParaRPr lang="sv-SE" dirty="0" smtClean="0"/>
          </a:p>
          <a:p>
            <a:pPr marL="0" indent="0">
              <a:buNone/>
            </a:pPr>
            <a:endParaRPr lang="sv-SE" dirty="0" smtClean="0"/>
          </a:p>
          <a:p>
            <a:pPr marL="0" indent="0">
              <a:buNone/>
            </a:pPr>
            <a:endParaRPr lang="sv-SE" dirty="0" smtClean="0"/>
          </a:p>
        </p:txBody>
      </p:sp>
      <p:pic>
        <p:nvPicPr>
          <p:cNvPr id="4" name="Bildobjekt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437023" y="2491795"/>
            <a:ext cx="2941795" cy="3341745"/>
          </a:xfrm>
          <a:prstGeom prst="rect">
            <a:avLst/>
          </a:prstGeom>
        </p:spPr>
      </p:pic>
      <p:sp>
        <p:nvSpPr>
          <p:cNvPr id="5" name="Platshållare för sidfot 4"/>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120446479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lstStyle/>
          <a:p>
            <a:r>
              <a:rPr lang="sv-SE" dirty="0" smtClean="0"/>
              <a:t>Pedagogisk</a:t>
            </a:r>
            <a:br>
              <a:rPr lang="sv-SE" dirty="0" smtClean="0"/>
            </a:br>
            <a:r>
              <a:rPr lang="sv-SE" dirty="0" smtClean="0"/>
              <a:t>planering</a:t>
            </a:r>
            <a:endParaRPr lang="sv-SE" dirty="0"/>
          </a:p>
        </p:txBody>
      </p:sp>
      <p:sp>
        <p:nvSpPr>
          <p:cNvPr id="6" name="Platshållare för text 5"/>
          <p:cNvSpPr>
            <a:spLocks noGrp="1"/>
          </p:cNvSpPr>
          <p:nvPr>
            <p:ph type="body" idx="1"/>
          </p:nvPr>
        </p:nvSpPr>
        <p:spPr/>
        <p:txBody>
          <a:bodyPr>
            <a:noAutofit/>
          </a:bodyPr>
          <a:lstStyle/>
          <a:p>
            <a:r>
              <a:rPr lang="sv-SE" sz="2000" dirty="0" smtClean="0"/>
              <a:t>Lässtrategier och </a:t>
            </a:r>
            <a:r>
              <a:rPr lang="sv-SE" sz="2000" dirty="0" err="1" smtClean="0"/>
              <a:t>Skämmerskans</a:t>
            </a:r>
            <a:r>
              <a:rPr lang="sv-SE" sz="2000" dirty="0" smtClean="0"/>
              <a:t> dotter</a:t>
            </a:r>
            <a:endParaRPr lang="sv-SE" sz="2000" dirty="0"/>
          </a:p>
        </p:txBody>
      </p:sp>
      <p:sp>
        <p:nvSpPr>
          <p:cNvPr id="2" name="Platshållare för sidfot 1"/>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304367882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algn="ctr"/>
            <a:r>
              <a:rPr lang="sv-SE" b="1" dirty="0"/>
              <a:t>Varför gör vi det här? </a:t>
            </a:r>
          </a:p>
        </p:txBody>
      </p:sp>
      <p:sp>
        <p:nvSpPr>
          <p:cNvPr id="3" name="Platshållare för innehåll 2"/>
          <p:cNvSpPr>
            <a:spLocks noGrp="1"/>
          </p:cNvSpPr>
          <p:nvPr>
            <p:ph sz="half" idx="1"/>
          </p:nvPr>
        </p:nvSpPr>
        <p:spPr>
          <a:xfrm>
            <a:off x="2021981" y="2240923"/>
            <a:ext cx="5370491" cy="3889419"/>
          </a:xfrm>
        </p:spPr>
        <p:txBody>
          <a:bodyPr/>
          <a:lstStyle/>
          <a:p>
            <a:endParaRPr lang="sv-SE" dirty="0" smtClean="0"/>
          </a:p>
          <a:p>
            <a:pPr marL="0" indent="0">
              <a:buNone/>
            </a:pPr>
            <a:r>
              <a:rPr lang="sv-SE" sz="2400" dirty="0" smtClean="0"/>
              <a:t>Undervisningen i svenska ska ge dig förutsättningar att utveckla din förmåga att </a:t>
            </a:r>
          </a:p>
          <a:p>
            <a:pPr>
              <a:buFontTx/>
              <a:buChar char="-"/>
            </a:pPr>
            <a:r>
              <a:rPr lang="sv-SE" sz="2400" dirty="0" smtClean="0"/>
              <a:t>Läsa och analysera skönlitteratur och andra texter för olika syften</a:t>
            </a:r>
          </a:p>
          <a:p>
            <a:pPr>
              <a:buFontTx/>
              <a:buChar char="-"/>
            </a:pPr>
            <a:r>
              <a:rPr lang="sv-SE" sz="2400" dirty="0" smtClean="0"/>
              <a:t>Formulera dig och kommunicera i tal och skrift </a:t>
            </a:r>
          </a:p>
          <a:p>
            <a:pPr>
              <a:buFontTx/>
              <a:buChar char="-"/>
            </a:pPr>
            <a:endParaRPr lang="sv-SE" dirty="0" smtClean="0"/>
          </a:p>
          <a:p>
            <a:pPr>
              <a:buFontTx/>
              <a:buChar char="-"/>
            </a:pPr>
            <a:endParaRPr lang="sv-SE" dirty="0" smtClean="0"/>
          </a:p>
        </p:txBody>
      </p:sp>
      <p:sp>
        <p:nvSpPr>
          <p:cNvPr id="4" name="Platshållare för innehåll 3"/>
          <p:cNvSpPr>
            <a:spLocks noGrp="1"/>
          </p:cNvSpPr>
          <p:nvPr>
            <p:ph sz="half" idx="2"/>
          </p:nvPr>
        </p:nvSpPr>
        <p:spPr/>
        <p:txBody>
          <a:bodyPr/>
          <a:lstStyle/>
          <a:p>
            <a:endParaRPr lang="sv-SE" dirty="0" smtClean="0"/>
          </a:p>
          <a:p>
            <a:pPr marL="0" indent="0">
              <a:buNone/>
            </a:pPr>
            <a:endParaRPr lang="sv-SE" dirty="0" smtClean="0"/>
          </a:p>
          <a:p>
            <a:pPr marL="0" indent="0">
              <a:buNone/>
            </a:pPr>
            <a:endParaRPr lang="sv-SE" dirty="0"/>
          </a:p>
        </p:txBody>
      </p:sp>
      <p:pic>
        <p:nvPicPr>
          <p:cNvPr id="5" name="Bildobjekt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659667" y="2070860"/>
            <a:ext cx="1986607" cy="4059483"/>
          </a:xfrm>
          <a:prstGeom prst="rect">
            <a:avLst/>
          </a:prstGeom>
        </p:spPr>
      </p:pic>
      <p:sp>
        <p:nvSpPr>
          <p:cNvPr id="6" name="Platshållare för sidfot 5"/>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257871417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dirty="0" smtClean="0"/>
              <a:t>Vad ska du få undervisning om?</a:t>
            </a:r>
            <a:endParaRPr lang="sv-SE" dirty="0"/>
          </a:p>
        </p:txBody>
      </p:sp>
      <p:sp>
        <p:nvSpPr>
          <p:cNvPr id="4" name="Platshållare för innehåll 3"/>
          <p:cNvSpPr>
            <a:spLocks noGrp="1"/>
          </p:cNvSpPr>
          <p:nvPr>
            <p:ph idx="1"/>
          </p:nvPr>
        </p:nvSpPr>
        <p:spPr>
          <a:xfrm>
            <a:off x="1066799" y="2103120"/>
            <a:ext cx="10331003" cy="4297680"/>
          </a:xfrm>
        </p:spPr>
        <p:txBody>
          <a:bodyPr>
            <a:normAutofit fontScale="92500"/>
          </a:bodyPr>
          <a:lstStyle/>
          <a:p>
            <a:pPr marL="0" indent="0">
              <a:buNone/>
            </a:pPr>
            <a:r>
              <a:rPr lang="sv-SE" b="1" smtClean="0"/>
              <a:t>Centralt innehåll</a:t>
            </a:r>
            <a:endParaRPr lang="sv-SE" b="1" dirty="0"/>
          </a:p>
          <a:p>
            <a:pPr marL="0" indent="0">
              <a:buNone/>
            </a:pPr>
            <a:r>
              <a:rPr lang="sv-SE" b="1" dirty="0" smtClean="0"/>
              <a:t>Läsa:</a:t>
            </a:r>
          </a:p>
          <a:p>
            <a:pPr marL="0" indent="0">
              <a:buNone/>
            </a:pPr>
            <a:r>
              <a:rPr lang="sv-SE" dirty="0" smtClean="0"/>
              <a:t>Lässtrategier </a:t>
            </a:r>
            <a:r>
              <a:rPr lang="sv-SE" dirty="0"/>
              <a:t>för att förstå, tolka och analysera texter från olika medier. </a:t>
            </a:r>
          </a:p>
          <a:p>
            <a:pPr marL="0" indent="0">
              <a:buNone/>
            </a:pPr>
            <a:r>
              <a:rPr lang="sv-SE" dirty="0"/>
              <a:t>Att urskilja texters budskap, tema och motiv samt deras syften, avsändare och sammanhang</a:t>
            </a:r>
            <a:r>
              <a:rPr lang="sv-SE" dirty="0" smtClean="0"/>
              <a:t>.</a:t>
            </a:r>
          </a:p>
          <a:p>
            <a:pPr marL="0" indent="0">
              <a:buNone/>
            </a:pPr>
            <a:r>
              <a:rPr lang="sv-SE" dirty="0" smtClean="0"/>
              <a:t>Ordböcker </a:t>
            </a:r>
            <a:r>
              <a:rPr lang="sv-SE" dirty="0"/>
              <a:t>och andra hjälpmedel för stavning och </a:t>
            </a:r>
            <a:r>
              <a:rPr lang="sv-SE" dirty="0" smtClean="0"/>
              <a:t>ordförståelse.</a:t>
            </a:r>
          </a:p>
          <a:p>
            <a:pPr marL="0" indent="0">
              <a:buNone/>
            </a:pPr>
            <a:endParaRPr lang="sv-SE" b="1" dirty="0" smtClean="0"/>
          </a:p>
          <a:p>
            <a:pPr marL="0" indent="0">
              <a:buNone/>
            </a:pPr>
            <a:r>
              <a:rPr lang="sv-SE" b="1" dirty="0" smtClean="0"/>
              <a:t>Berättande texter och sakprosa: </a:t>
            </a:r>
          </a:p>
          <a:p>
            <a:pPr marL="0" indent="0">
              <a:buNone/>
            </a:pPr>
            <a:r>
              <a:rPr lang="sv-SE" dirty="0" smtClean="0"/>
              <a:t>Skönlitteratur för ungdomar och vuxna från olika tider, från Sverige, Norden och övriga världen. Skönlitteratur som belyser människors villkor och identitets- och livsfrågor. </a:t>
            </a:r>
          </a:p>
          <a:p>
            <a:pPr marL="0" indent="0">
              <a:buNone/>
            </a:pPr>
            <a:r>
              <a:rPr lang="sv-SE" b="1" dirty="0" smtClean="0"/>
              <a:t>Språkbruk:</a:t>
            </a:r>
            <a:endParaRPr lang="sv-SE" dirty="0" smtClean="0"/>
          </a:p>
          <a:p>
            <a:pPr marL="0" indent="0">
              <a:buNone/>
            </a:pPr>
            <a:r>
              <a:rPr lang="sv-SE" dirty="0" smtClean="0"/>
              <a:t>Språkbruk i Sverige och Norden. Olika språk i Norden. Några kännetecknande ord och begrepp samt skillnader och likheter mellan de olika språken.</a:t>
            </a:r>
          </a:p>
          <a:p>
            <a:pPr marL="0" indent="0">
              <a:buNone/>
            </a:pPr>
            <a:endParaRPr lang="sv-SE" dirty="0"/>
          </a:p>
          <a:p>
            <a:pPr marL="0" indent="0">
              <a:buNone/>
            </a:pPr>
            <a:endParaRPr lang="sv-SE" dirty="0" smtClean="0"/>
          </a:p>
          <a:p>
            <a:pPr marL="0" indent="0">
              <a:buNone/>
            </a:pPr>
            <a:endParaRPr lang="sv-SE" dirty="0" smtClean="0"/>
          </a:p>
        </p:txBody>
      </p:sp>
      <p:sp>
        <p:nvSpPr>
          <p:cNvPr id="2" name="Platshållare för sidfot 1"/>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49989215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Vad ska du lära dig? </a:t>
            </a:r>
            <a:endParaRPr lang="sv-SE" dirty="0"/>
          </a:p>
        </p:txBody>
      </p:sp>
      <p:sp>
        <p:nvSpPr>
          <p:cNvPr id="3" name="Platshållare för innehåll 2"/>
          <p:cNvSpPr>
            <a:spLocks noGrp="1"/>
          </p:cNvSpPr>
          <p:nvPr>
            <p:ph idx="1"/>
          </p:nvPr>
        </p:nvSpPr>
        <p:spPr/>
        <p:txBody>
          <a:bodyPr/>
          <a:lstStyle/>
          <a:p>
            <a:pPr marL="0" indent="0">
              <a:buNone/>
            </a:pPr>
            <a:r>
              <a:rPr lang="sv-SE" sz="2000" b="1" dirty="0" smtClean="0"/>
              <a:t>Kunskapskrav för betyget E</a:t>
            </a:r>
          </a:p>
          <a:p>
            <a:pPr marL="0" indent="0">
              <a:buNone/>
            </a:pPr>
            <a:endParaRPr lang="sv-SE" dirty="0"/>
          </a:p>
          <a:p>
            <a:pPr marL="0" indent="0">
              <a:buNone/>
            </a:pPr>
            <a:r>
              <a:rPr lang="sv-SE" dirty="0" smtClean="0"/>
              <a:t>Du kan läsa skönlitteratur och sakprosatexter med flyt genom att, på ett i huvudsak fungerande sätt, välja och använda lässtrategier utifrån olika texters särdrag.</a:t>
            </a:r>
          </a:p>
          <a:p>
            <a:pPr marL="0" indent="0">
              <a:buNone/>
            </a:pPr>
            <a:r>
              <a:rPr lang="sv-SE" dirty="0" smtClean="0"/>
              <a:t>Genom att göra enkla sammanfattningar av olika texters innehåll med viss koppling till tidsaspekter, orsakssamband och andra texter visar du grundläggande läsförståelse. </a:t>
            </a:r>
          </a:p>
          <a:p>
            <a:pPr marL="0" indent="0">
              <a:buNone/>
            </a:pPr>
            <a:r>
              <a:rPr lang="sv-SE" dirty="0" smtClean="0"/>
              <a:t>Dessutom kan du utifrån egna erfarenheter, olika livsfrågor och omvärldsfrågor, tolka och föra enkla och till viss del  underbyggda resonemang om tydligt framträdande budskap i olika verk. </a:t>
            </a:r>
          </a:p>
          <a:p>
            <a:pPr marL="0" indent="0">
              <a:buNone/>
            </a:pPr>
            <a:endParaRPr lang="sv-SE" dirty="0"/>
          </a:p>
        </p:txBody>
      </p:sp>
      <p:sp>
        <p:nvSpPr>
          <p:cNvPr id="4" name="Platshållare för sidfot 3"/>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28117927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Under läsningen</a:t>
            </a:r>
            <a:endParaRPr lang="sv-SE" dirty="0"/>
          </a:p>
        </p:txBody>
      </p:sp>
      <p:sp>
        <p:nvSpPr>
          <p:cNvPr id="3" name="Platshållare för innehåll 2"/>
          <p:cNvSpPr>
            <a:spLocks noGrp="1"/>
          </p:cNvSpPr>
          <p:nvPr>
            <p:ph idx="1"/>
          </p:nvPr>
        </p:nvSpPr>
        <p:spPr/>
        <p:txBody>
          <a:bodyPr/>
          <a:lstStyle/>
          <a:p>
            <a:r>
              <a:rPr lang="sv-SE" dirty="0" smtClean="0"/>
              <a:t>Läs de första tre styckena, till och med ”Hans ansikte hade varit vått av tårar och skenet av gatlyktan utanför bilfönstret kunde jag urskilja en flammande rodnad tvärs över hans kind, efter ett slag”</a:t>
            </a:r>
          </a:p>
          <a:p>
            <a:endParaRPr lang="sv-SE" dirty="0"/>
          </a:p>
          <a:p>
            <a:r>
              <a:rPr lang="sv-SE" dirty="0" smtClean="0"/>
              <a:t>Vad händer härnäst? Varför tror du det?</a:t>
            </a:r>
          </a:p>
          <a:p>
            <a:endParaRPr lang="sv-SE" dirty="0"/>
          </a:p>
          <a:p>
            <a:r>
              <a:rPr lang="sv-SE" dirty="0" smtClean="0"/>
              <a:t>Läs vidare, ytterligare tre stycken till och med ” Det är något man kör förbi och aldrig stannar i”.</a:t>
            </a:r>
          </a:p>
          <a:p>
            <a:endParaRPr lang="sv-SE" dirty="0"/>
          </a:p>
          <a:p>
            <a:r>
              <a:rPr lang="sv-SE" dirty="0" smtClean="0"/>
              <a:t>Vad händer härnäst? Varför tror du det?</a:t>
            </a:r>
            <a:endParaRPr lang="sv-SE" dirty="0"/>
          </a:p>
        </p:txBody>
      </p:sp>
      <p:sp>
        <p:nvSpPr>
          <p:cNvPr id="4" name="Platshållare för sidfot 3"/>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66514928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Vad ska du lära dig?</a:t>
            </a:r>
            <a:endParaRPr lang="sv-SE" dirty="0"/>
          </a:p>
        </p:txBody>
      </p:sp>
      <p:sp>
        <p:nvSpPr>
          <p:cNvPr id="3" name="Platshållare för innehåll 2"/>
          <p:cNvSpPr>
            <a:spLocks noGrp="1"/>
          </p:cNvSpPr>
          <p:nvPr>
            <p:ph idx="1"/>
          </p:nvPr>
        </p:nvSpPr>
        <p:spPr/>
        <p:txBody>
          <a:bodyPr/>
          <a:lstStyle/>
          <a:p>
            <a:pPr marL="0" indent="0">
              <a:buNone/>
            </a:pPr>
            <a:r>
              <a:rPr lang="sv-SE" b="1" dirty="0"/>
              <a:t>Kunskapskrav för betyget </a:t>
            </a:r>
            <a:r>
              <a:rPr lang="sv-SE" b="1" dirty="0" smtClean="0"/>
              <a:t>C</a:t>
            </a:r>
            <a:endParaRPr lang="sv-SE" b="1" dirty="0"/>
          </a:p>
          <a:p>
            <a:pPr marL="0" indent="0">
              <a:buNone/>
            </a:pPr>
            <a:endParaRPr lang="sv-SE" dirty="0"/>
          </a:p>
          <a:p>
            <a:pPr marL="0" indent="0">
              <a:buNone/>
            </a:pPr>
            <a:r>
              <a:rPr lang="sv-SE" dirty="0"/>
              <a:t>Du kan läsa skönlitteratur och sakprosatexter med </a:t>
            </a:r>
            <a:r>
              <a:rPr lang="sv-SE" dirty="0" smtClean="0"/>
              <a:t>gott flyt </a:t>
            </a:r>
            <a:r>
              <a:rPr lang="sv-SE" dirty="0"/>
              <a:t>genom att, på ett </a:t>
            </a:r>
            <a:r>
              <a:rPr lang="sv-SE" dirty="0" smtClean="0"/>
              <a:t>ändamålsenligt sätt</a:t>
            </a:r>
            <a:r>
              <a:rPr lang="sv-SE" dirty="0"/>
              <a:t>, välja och använda lässtrategier utifrån olika texters särdrag.</a:t>
            </a:r>
          </a:p>
          <a:p>
            <a:pPr marL="0" indent="0">
              <a:buNone/>
            </a:pPr>
            <a:r>
              <a:rPr lang="sv-SE" dirty="0"/>
              <a:t>Genom att göra </a:t>
            </a:r>
            <a:r>
              <a:rPr lang="sv-SE" dirty="0" smtClean="0"/>
              <a:t>utvecklade </a:t>
            </a:r>
            <a:r>
              <a:rPr lang="sv-SE" dirty="0"/>
              <a:t>sammanfattningar av olika texters innehåll med </a:t>
            </a:r>
            <a:r>
              <a:rPr lang="sv-SE" dirty="0" smtClean="0"/>
              <a:t>relativt god koppling </a:t>
            </a:r>
            <a:r>
              <a:rPr lang="sv-SE" dirty="0"/>
              <a:t>till tidsaspekter, orsakssamband och andra texter visar du </a:t>
            </a:r>
            <a:r>
              <a:rPr lang="sv-SE" dirty="0" smtClean="0"/>
              <a:t>god läsförståelse</a:t>
            </a:r>
            <a:r>
              <a:rPr lang="sv-SE" dirty="0"/>
              <a:t>. </a:t>
            </a:r>
          </a:p>
          <a:p>
            <a:pPr marL="0" indent="0">
              <a:buNone/>
            </a:pPr>
            <a:r>
              <a:rPr lang="sv-SE" dirty="0"/>
              <a:t>Dessutom kan du utifrån egna erfarenheter, olika livsfrågor och omvärldsfrågor, tolka och föra </a:t>
            </a:r>
            <a:r>
              <a:rPr lang="sv-SE" dirty="0" smtClean="0"/>
              <a:t>utvecklade och relativt väl underbyggda </a:t>
            </a:r>
            <a:r>
              <a:rPr lang="sv-SE" dirty="0"/>
              <a:t>resonemang om tydligt framträdande budskap i olika verk. </a:t>
            </a:r>
          </a:p>
          <a:p>
            <a:endParaRPr lang="sv-SE" dirty="0"/>
          </a:p>
        </p:txBody>
      </p:sp>
      <p:sp>
        <p:nvSpPr>
          <p:cNvPr id="4" name="Platshållare för sidfot 3"/>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32625681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Vad ska du lära dig?</a:t>
            </a:r>
            <a:endParaRPr lang="sv-SE" dirty="0"/>
          </a:p>
        </p:txBody>
      </p:sp>
      <p:sp>
        <p:nvSpPr>
          <p:cNvPr id="3" name="Platshållare för innehåll 2"/>
          <p:cNvSpPr>
            <a:spLocks noGrp="1"/>
          </p:cNvSpPr>
          <p:nvPr>
            <p:ph idx="1"/>
          </p:nvPr>
        </p:nvSpPr>
        <p:spPr/>
        <p:txBody>
          <a:bodyPr/>
          <a:lstStyle/>
          <a:p>
            <a:pPr marL="0" indent="0">
              <a:buNone/>
            </a:pPr>
            <a:r>
              <a:rPr lang="sv-SE" b="1" dirty="0"/>
              <a:t>Kunskapskrav för betyget </a:t>
            </a:r>
            <a:r>
              <a:rPr lang="sv-SE" b="1" dirty="0" smtClean="0"/>
              <a:t>A</a:t>
            </a:r>
            <a:endParaRPr lang="sv-SE" b="1" dirty="0"/>
          </a:p>
          <a:p>
            <a:pPr marL="0" indent="0">
              <a:buNone/>
            </a:pPr>
            <a:endParaRPr lang="sv-SE" dirty="0"/>
          </a:p>
          <a:p>
            <a:pPr marL="0" indent="0">
              <a:buNone/>
            </a:pPr>
            <a:r>
              <a:rPr lang="sv-SE" dirty="0"/>
              <a:t>Du kan läsa skönlitteratur och sakprosatexter med </a:t>
            </a:r>
            <a:r>
              <a:rPr lang="sv-SE" dirty="0" smtClean="0"/>
              <a:t>mycket gott </a:t>
            </a:r>
            <a:r>
              <a:rPr lang="sv-SE" dirty="0"/>
              <a:t>flyt genom att, på ett ändamålsenligt </a:t>
            </a:r>
            <a:r>
              <a:rPr lang="sv-SE" dirty="0" smtClean="0"/>
              <a:t>och effektivt sätt</a:t>
            </a:r>
            <a:r>
              <a:rPr lang="sv-SE" dirty="0"/>
              <a:t>, välja och använda lässtrategier utifrån olika texters särdrag.</a:t>
            </a:r>
          </a:p>
          <a:p>
            <a:pPr marL="0" indent="0">
              <a:buNone/>
            </a:pPr>
            <a:r>
              <a:rPr lang="sv-SE" dirty="0"/>
              <a:t>Genom att göra </a:t>
            </a:r>
            <a:r>
              <a:rPr lang="sv-SE" dirty="0" smtClean="0"/>
              <a:t>välutvecklade </a:t>
            </a:r>
            <a:r>
              <a:rPr lang="sv-SE" dirty="0"/>
              <a:t>sammanfattningar av olika texters innehåll med relativt god koppling till tidsaspekter, orsakssamband och andra texter visar du </a:t>
            </a:r>
            <a:r>
              <a:rPr lang="sv-SE" dirty="0" smtClean="0"/>
              <a:t>mycket god </a:t>
            </a:r>
            <a:r>
              <a:rPr lang="sv-SE" dirty="0"/>
              <a:t>läsförståelse. </a:t>
            </a:r>
          </a:p>
          <a:p>
            <a:pPr marL="0" indent="0">
              <a:buNone/>
            </a:pPr>
            <a:r>
              <a:rPr lang="sv-SE" dirty="0"/>
              <a:t>Dessutom kan du utifrån egna erfarenheter, olika livsfrågor och omvärldsfrågor, tolka och föra </a:t>
            </a:r>
            <a:r>
              <a:rPr lang="sv-SE" dirty="0" smtClean="0"/>
              <a:t>välutvecklade och väl </a:t>
            </a:r>
            <a:r>
              <a:rPr lang="sv-SE" dirty="0"/>
              <a:t>underbyggda resonemang om tydligt framträdande </a:t>
            </a:r>
            <a:r>
              <a:rPr lang="sv-SE" dirty="0" smtClean="0"/>
              <a:t>och budskap som kan läsas mellan raderna eller är dolda i </a:t>
            </a:r>
            <a:r>
              <a:rPr lang="sv-SE" dirty="0"/>
              <a:t>olika verk. </a:t>
            </a:r>
          </a:p>
        </p:txBody>
      </p:sp>
      <p:sp>
        <p:nvSpPr>
          <p:cNvPr id="4" name="Platshållare för sidfot 3"/>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181081661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algn="ctr"/>
            <a:r>
              <a:rPr lang="sv-SE" dirty="0" smtClean="0"/>
              <a:t>Hur ska vi jobba? </a:t>
            </a:r>
            <a:br>
              <a:rPr lang="sv-SE" dirty="0" smtClean="0"/>
            </a:br>
            <a:r>
              <a:rPr lang="sv-SE" dirty="0" smtClean="0"/>
              <a:t>Och hur visar du vad du har lärt dig?</a:t>
            </a:r>
            <a:br>
              <a:rPr lang="sv-SE" dirty="0" smtClean="0"/>
            </a:br>
            <a:endParaRPr lang="sv-SE" dirty="0"/>
          </a:p>
        </p:txBody>
      </p:sp>
      <p:sp>
        <p:nvSpPr>
          <p:cNvPr id="3" name="Platshållare för innehåll 2"/>
          <p:cNvSpPr>
            <a:spLocks noGrp="1"/>
          </p:cNvSpPr>
          <p:nvPr>
            <p:ph idx="1"/>
          </p:nvPr>
        </p:nvSpPr>
        <p:spPr/>
        <p:txBody>
          <a:bodyPr>
            <a:normAutofit fontScale="92500" lnSpcReduction="20000"/>
          </a:bodyPr>
          <a:lstStyle/>
          <a:p>
            <a:endParaRPr lang="sv-SE" dirty="0" smtClean="0"/>
          </a:p>
          <a:p>
            <a:r>
              <a:rPr lang="sv-SE" dirty="0" smtClean="0"/>
              <a:t>Vi kommer att gå igenom fem olika lässtrategier på lektionerna och träna på dem genom att använda dem när vi läser olika slags texter.</a:t>
            </a:r>
          </a:p>
          <a:p>
            <a:endParaRPr lang="sv-SE" dirty="0"/>
          </a:p>
          <a:p>
            <a:r>
              <a:rPr lang="sv-SE" dirty="0" smtClean="0"/>
              <a:t>Vi kommer att tillsammans läsa romanen </a:t>
            </a:r>
            <a:r>
              <a:rPr lang="sv-SE" dirty="0" err="1" smtClean="0"/>
              <a:t>Skämmerskans</a:t>
            </a:r>
            <a:r>
              <a:rPr lang="sv-SE" dirty="0" smtClean="0"/>
              <a:t> dotter och träna på läsförståelse genom att tillämpa de olika lässtrategierna.</a:t>
            </a:r>
          </a:p>
          <a:p>
            <a:endParaRPr lang="sv-SE" dirty="0"/>
          </a:p>
          <a:p>
            <a:r>
              <a:rPr lang="sv-SE" dirty="0" smtClean="0"/>
              <a:t>Du visar vad du har lärt dig:</a:t>
            </a:r>
          </a:p>
          <a:p>
            <a:pPr>
              <a:buFont typeface="Arial" panose="020B0604020202020204" pitchFamily="34" charset="0"/>
              <a:buChar char="•"/>
            </a:pPr>
            <a:r>
              <a:rPr lang="sv-SE" dirty="0" smtClean="0"/>
              <a:t>genom att delta  i diskussioner och uppgifter på lektionerna</a:t>
            </a:r>
          </a:p>
          <a:p>
            <a:pPr>
              <a:buFont typeface="Arial" panose="020B0604020202020204" pitchFamily="34" charset="0"/>
              <a:buChar char="•"/>
            </a:pPr>
            <a:r>
              <a:rPr lang="sv-SE" dirty="0" smtClean="0"/>
              <a:t>genom att skriva en reflekterande text i Boken-boken</a:t>
            </a:r>
          </a:p>
          <a:p>
            <a:pPr>
              <a:buFont typeface="Arial" panose="020B0604020202020204" pitchFamily="34" charset="0"/>
              <a:buChar char="•"/>
            </a:pPr>
            <a:r>
              <a:rPr lang="sv-SE" dirty="0" smtClean="0"/>
              <a:t>genom att förbereda frågor till och deltaga i ett boksamtal</a:t>
            </a:r>
          </a:p>
          <a:p>
            <a:pPr>
              <a:buFont typeface="Arial" panose="020B0604020202020204" pitchFamily="34" charset="0"/>
              <a:buChar char="•"/>
            </a:pPr>
            <a:endParaRPr lang="sv-SE" dirty="0"/>
          </a:p>
          <a:p>
            <a:r>
              <a:rPr lang="sv-SE" dirty="0" smtClean="0"/>
              <a:t>Du kommer också att göra en självskattning av din läsförståelse. </a:t>
            </a:r>
          </a:p>
          <a:p>
            <a:endParaRPr lang="sv-SE" dirty="0" smtClean="0"/>
          </a:p>
          <a:p>
            <a:endParaRPr lang="sv-SE" dirty="0" smtClean="0"/>
          </a:p>
        </p:txBody>
      </p:sp>
      <p:sp>
        <p:nvSpPr>
          <p:cNvPr id="4" name="Platshållare för sidfot 3"/>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18001536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Efter läsningen</a:t>
            </a:r>
            <a:endParaRPr lang="sv-SE" dirty="0"/>
          </a:p>
        </p:txBody>
      </p:sp>
      <p:sp>
        <p:nvSpPr>
          <p:cNvPr id="3" name="Platshållare för innehåll 2"/>
          <p:cNvSpPr>
            <a:spLocks noGrp="1"/>
          </p:cNvSpPr>
          <p:nvPr>
            <p:ph idx="1"/>
          </p:nvPr>
        </p:nvSpPr>
        <p:spPr/>
        <p:txBody>
          <a:bodyPr/>
          <a:lstStyle/>
          <a:p>
            <a:r>
              <a:rPr lang="sv-SE" dirty="0" smtClean="0"/>
              <a:t>Läs hela novellen. </a:t>
            </a:r>
          </a:p>
          <a:p>
            <a:endParaRPr lang="sv-SE" dirty="0"/>
          </a:p>
          <a:p>
            <a:r>
              <a:rPr lang="sv-SE" dirty="0" smtClean="0"/>
              <a:t>Hur slutade den? </a:t>
            </a:r>
          </a:p>
          <a:p>
            <a:endParaRPr lang="sv-SE" dirty="0"/>
          </a:p>
          <a:p>
            <a:r>
              <a:rPr lang="sv-SE" dirty="0" smtClean="0"/>
              <a:t>Vad tror du händer sedan?</a:t>
            </a:r>
          </a:p>
          <a:p>
            <a:endParaRPr lang="sv-SE" dirty="0"/>
          </a:p>
          <a:p>
            <a:endParaRPr lang="sv-SE" dirty="0" smtClean="0"/>
          </a:p>
          <a:p>
            <a:endParaRPr lang="sv-SE" dirty="0"/>
          </a:p>
        </p:txBody>
      </p:sp>
      <p:sp>
        <p:nvSpPr>
          <p:cNvPr id="4" name="Platshållare för sidfot 3"/>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4528166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latshållare för bild 4"/>
          <p:cNvPicPr>
            <a:picLocks noChangeAspect="1"/>
          </p:cNvPicPr>
          <p:nvPr/>
        </p:nvPicPr>
        <p:blipFill>
          <a:blip r:embed="rId3">
            <a:extLst>
              <a:ext uri="{28A0092B-C50C-407E-A947-70E740481C1C}">
                <a14:useLocalDpi xmlns:a14="http://schemas.microsoft.com/office/drawing/2010/main" xmlns="" val="0"/>
              </a:ext>
            </a:extLst>
          </a:blip>
          <a:srcRect t="19040" b="19040"/>
          <a:stretch>
            <a:fillRect/>
          </a:stretch>
        </p:blipFill>
        <p:spPr>
          <a:xfrm>
            <a:off x="228599" y="237744"/>
            <a:ext cx="8531352" cy="6382512"/>
          </a:xfrm>
          <a:prstGeom prst="rect">
            <a:avLst/>
          </a:prstGeom>
        </p:spPr>
      </p:pic>
      <p:sp>
        <p:nvSpPr>
          <p:cNvPr id="2" name="Platshållare för sidfot 1"/>
          <p:cNvSpPr>
            <a:spLocks noGrp="1"/>
          </p:cNvSpPr>
          <p:nvPr>
            <p:ph type="ftr" sz="quarter" idx="11"/>
          </p:nvPr>
        </p:nvSpPr>
        <p:spPr/>
        <p:txBody>
          <a:bodyPr/>
          <a:lstStyle/>
          <a:p>
            <a:r>
              <a:rPr lang="en-US" smtClean="0"/>
              <a:t>Bild: Kristina Grundström</a:t>
            </a:r>
            <a:endParaRPr lang="en-US" dirty="0"/>
          </a:p>
        </p:txBody>
      </p:sp>
    </p:spTree>
    <p:extLst>
      <p:ext uri="{BB962C8B-B14F-4D97-AF65-F5344CB8AC3E}">
        <p14:creationId xmlns:p14="http://schemas.microsoft.com/office/powerpoint/2010/main" xmlns="" val="16553787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err="1" smtClean="0"/>
              <a:t>Skämmerskans</a:t>
            </a:r>
            <a:r>
              <a:rPr lang="sv-SE" dirty="0" smtClean="0"/>
              <a:t> dotter</a:t>
            </a:r>
            <a:endParaRPr lang="sv-SE" dirty="0"/>
          </a:p>
        </p:txBody>
      </p:sp>
      <p:pic>
        <p:nvPicPr>
          <p:cNvPr id="3" name="Bildobjekt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675031" y="2030633"/>
            <a:ext cx="2794715" cy="3957396"/>
          </a:xfrm>
          <a:prstGeom prst="rect">
            <a:avLst/>
          </a:prstGeom>
        </p:spPr>
      </p:pic>
      <p:sp>
        <p:nvSpPr>
          <p:cNvPr id="4" name="Platshållare för sidfot 3"/>
          <p:cNvSpPr>
            <a:spLocks noGrp="1"/>
          </p:cNvSpPr>
          <p:nvPr>
            <p:ph type="ftr" sz="quarter" idx="11"/>
          </p:nvPr>
        </p:nvSpPr>
        <p:spPr/>
        <p:txBody>
          <a:bodyPr/>
          <a:lstStyle/>
          <a:p>
            <a:r>
              <a:rPr lang="en-US" smtClean="0"/>
              <a:t>Charlotta Hemlin, Bergvretenskolan, Enköping</a:t>
            </a:r>
            <a:endParaRPr lang="en-US" dirty="0"/>
          </a:p>
        </p:txBody>
      </p:sp>
    </p:spTree>
    <p:extLst>
      <p:ext uri="{BB962C8B-B14F-4D97-AF65-F5344CB8AC3E}">
        <p14:creationId xmlns:p14="http://schemas.microsoft.com/office/powerpoint/2010/main" xmlns="" val="31739028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xmlns="" name="Savon" id="{1306E473-ED32-493B-A2D0-240A757EDD34}" vid="{C20BADFE-D095-436F-9677-9264042809F0}"/>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TC103457510[[fn=Savon]]</Template>
  <TotalTime>929</TotalTime>
  <Words>3171</Words>
  <Application>Microsoft Office PowerPoint</Application>
  <PresentationFormat>Anpassad</PresentationFormat>
  <Paragraphs>521</Paragraphs>
  <Slides>62</Slides>
  <Notes>5</Notes>
  <HiddenSlides>0</HiddenSlides>
  <MMClips>0</MMClips>
  <ScaleCrop>false</ScaleCrop>
  <HeadingPairs>
    <vt:vector size="4" baseType="variant">
      <vt:variant>
        <vt:lpstr>Tema</vt:lpstr>
      </vt:variant>
      <vt:variant>
        <vt:i4>1</vt:i4>
      </vt:variant>
      <vt:variant>
        <vt:lpstr>Bildrubriker</vt:lpstr>
      </vt:variant>
      <vt:variant>
        <vt:i4>62</vt:i4>
      </vt:variant>
    </vt:vector>
  </HeadingPairs>
  <TitlesOfParts>
    <vt:vector size="63" baseType="lpstr">
      <vt:lpstr>Savon</vt:lpstr>
      <vt:lpstr>Strategier för läsförståelse</vt:lpstr>
      <vt:lpstr>Spågumman</vt:lpstr>
      <vt:lpstr>Spågumman</vt:lpstr>
      <vt:lpstr>Spågumman förutspår</vt:lpstr>
      <vt:lpstr>Använd spågumman och förutspå vad novellen handlar om</vt:lpstr>
      <vt:lpstr>Under läsningen</vt:lpstr>
      <vt:lpstr>Efter läsningen</vt:lpstr>
      <vt:lpstr>Bild 8</vt:lpstr>
      <vt:lpstr>Skämmerskans dotter</vt:lpstr>
      <vt:lpstr>Skämmerskans dotter</vt:lpstr>
      <vt:lpstr>Skämmerskans dotter</vt:lpstr>
      <vt:lpstr>AVSTÄMNING</vt:lpstr>
      <vt:lpstr>THIEVES – att vara informationstjuv</vt:lpstr>
      <vt:lpstr>Reflektera över strategin</vt:lpstr>
      <vt:lpstr>Spågumman och Skämmerskans dotter</vt:lpstr>
      <vt:lpstr> Vem vågar se en skämmerska i ögonen? </vt:lpstr>
      <vt:lpstr>REportern</vt:lpstr>
      <vt:lpstr>Reportern</vt:lpstr>
      <vt:lpstr>Reportern </vt:lpstr>
      <vt:lpstr>Frågor på olika nivåer</vt:lpstr>
      <vt:lpstr>Att läsa mellan raderna </vt:lpstr>
      <vt:lpstr>Mannen från Dunark</vt:lpstr>
      <vt:lpstr>Ställ frågor till kapitlet Drakan  (28 – 34) </vt:lpstr>
      <vt:lpstr>  På ytan  </vt:lpstr>
      <vt:lpstr>  Under ytan  </vt:lpstr>
      <vt:lpstr>  På botten </vt:lpstr>
      <vt:lpstr>Sittingdown-drama </vt:lpstr>
      <vt:lpstr>Reflektera över strategin</vt:lpstr>
      <vt:lpstr>Detektiven</vt:lpstr>
      <vt:lpstr>Detektiven </vt:lpstr>
      <vt:lpstr> Detektiven  </vt:lpstr>
      <vt:lpstr>Detektiven tar reda på vad orden betyder på sidorna 35 - 44</vt:lpstr>
      <vt:lpstr> Repetera strategier </vt:lpstr>
      <vt:lpstr> Använd detektiven för att reda ut oklarheter på de sidor du läser  (antingen i Skämmerskans dotter eller i Catching fire-recensionen) </vt:lpstr>
      <vt:lpstr>Använd detektiven på kapitel 1  i Nya Teknikboken</vt:lpstr>
      <vt:lpstr>Reflektera över strategin</vt:lpstr>
      <vt:lpstr>konstnären</vt:lpstr>
      <vt:lpstr>Konstnären </vt:lpstr>
      <vt:lpstr>KONSTNÄREN </vt:lpstr>
      <vt:lpstr>Inre bilder - elevexempel</vt:lpstr>
      <vt:lpstr>Fler exempel</vt:lpstr>
      <vt:lpstr>Ännu fler exempel</vt:lpstr>
      <vt:lpstr>Och ännu fler…</vt:lpstr>
      <vt:lpstr>Exempel, exempel…</vt:lpstr>
      <vt:lpstr>Reflektera över strategin</vt:lpstr>
      <vt:lpstr>REPETERA STRATEGIER </vt:lpstr>
      <vt:lpstr>Cowboy-jim</vt:lpstr>
      <vt:lpstr>Cowboyen</vt:lpstr>
      <vt:lpstr>Sammanfatta skönlitteratur</vt:lpstr>
      <vt:lpstr>Sammanfatta i bilder</vt:lpstr>
      <vt:lpstr>STRATEGIN – Att sammanfatta </vt:lpstr>
      <vt:lpstr>Sammanfatta faktatext</vt:lpstr>
      <vt:lpstr>LÄSPLANERING 7A</vt:lpstr>
      <vt:lpstr>LÄSPLANERING 7C</vt:lpstr>
      <vt:lpstr>Reflektera över strategin</vt:lpstr>
      <vt:lpstr>Pedagogisk planering</vt:lpstr>
      <vt:lpstr>Varför gör vi det här? </vt:lpstr>
      <vt:lpstr>Vad ska du få undervisning om?</vt:lpstr>
      <vt:lpstr>Vad ska du lära dig? </vt:lpstr>
      <vt:lpstr>Vad ska du lära dig?</vt:lpstr>
      <vt:lpstr>Vad ska du lära dig?</vt:lpstr>
      <vt:lpstr>Hur ska vi jobba?  Och hur visar du vad du har lärt dig? </vt:lpstr>
    </vt:vector>
  </TitlesOfParts>
  <Company>Enköpings kommun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Strategier för läsförståelse</dc:title>
  <dc:creator>Charlotta Hemlin</dc:creator>
  <cp:lastModifiedBy>Susanne Kristiansen</cp:lastModifiedBy>
  <cp:revision>85</cp:revision>
  <dcterms:created xsi:type="dcterms:W3CDTF">2014-01-14T08:01:33Z</dcterms:created>
  <dcterms:modified xsi:type="dcterms:W3CDTF">2014-08-17T08:07:46Z</dcterms:modified>
</cp:coreProperties>
</file>